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320" r:id="rId2"/>
    <p:sldId id="343" r:id="rId3"/>
    <p:sldId id="324" r:id="rId4"/>
    <p:sldId id="361" r:id="rId5"/>
    <p:sldId id="439" r:id="rId6"/>
    <p:sldId id="366" r:id="rId7"/>
    <p:sldId id="413" r:id="rId8"/>
    <p:sldId id="414" r:id="rId9"/>
    <p:sldId id="415" r:id="rId10"/>
    <p:sldId id="416" r:id="rId11"/>
    <p:sldId id="417" r:id="rId12"/>
    <p:sldId id="418" r:id="rId13"/>
    <p:sldId id="419" r:id="rId14"/>
    <p:sldId id="421" r:id="rId15"/>
    <p:sldId id="436" r:id="rId16"/>
    <p:sldId id="351" r:id="rId17"/>
    <p:sldId id="400" r:id="rId18"/>
  </p:sldIdLst>
  <p:sldSz cx="12192000" cy="6858000"/>
  <p:notesSz cx="6805613" cy="99441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1117" userDrawn="1">
          <p15:clr>
            <a:srgbClr val="A4A3A4"/>
          </p15:clr>
        </p15:guide>
        <p15:guide id="3" orient="horz" pos="3067" userDrawn="1">
          <p15:clr>
            <a:srgbClr val="A4A3A4"/>
          </p15:clr>
        </p15:guide>
        <p15:guide id="4" pos="3840">
          <p15:clr>
            <a:srgbClr val="A4A3A4"/>
          </p15:clr>
        </p15:guide>
        <p15:guide id="5" pos="5768" userDrawn="1">
          <p15:clr>
            <a:srgbClr val="A4A3A4"/>
          </p15:clr>
        </p15:guide>
        <p15:guide id="6" pos="2026" userDrawn="1">
          <p15:clr>
            <a:srgbClr val="A4A3A4"/>
          </p15:clr>
        </p15:guide>
        <p15:guide id="7" orient="horz" pos="3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tte Lindhart Falkenberg" initials="MLF" lastIdx="2" clrIdx="0">
    <p:extLst>
      <p:ext uri="{19B8F6BF-5375-455C-9EA6-DF929625EA0E}">
        <p15:presenceInfo xmlns:p15="http://schemas.microsoft.com/office/powerpoint/2012/main" userId="S-1-5-21-2100284113-1573851820-878952375-5554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3F53"/>
    <a:srgbClr val="2C5950"/>
    <a:srgbClr val="006B96"/>
    <a:srgbClr val="004D6C"/>
    <a:srgbClr val="779CAB"/>
    <a:srgbClr val="E46A76"/>
    <a:srgbClr val="5FBBA1"/>
    <a:srgbClr val="15333D"/>
    <a:srgbClr val="4B4671"/>
    <a:srgbClr val="4DC1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56" autoAdjust="0"/>
    <p:restoredTop sz="71753" autoAdjust="0"/>
  </p:normalViewPr>
  <p:slideViewPr>
    <p:cSldViewPr snapToGrid="0">
      <p:cViewPr varScale="1">
        <p:scale>
          <a:sx n="93" d="100"/>
          <a:sy n="93" d="100"/>
        </p:scale>
        <p:origin x="1614" y="72"/>
      </p:cViewPr>
      <p:guideLst>
        <p:guide orient="horz" pos="2160"/>
        <p:guide orient="horz" pos="1117"/>
        <p:guide orient="horz" pos="3067"/>
        <p:guide pos="3840"/>
        <p:guide pos="5768"/>
        <p:guide pos="2026"/>
        <p:guide orient="horz" pos="368"/>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1" d="100"/>
          <a:sy n="91" d="100"/>
        </p:scale>
        <p:origin x="376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687" cy="499205"/>
          </a:xfrm>
          <a:prstGeom prst="rect">
            <a:avLst/>
          </a:prstGeom>
        </p:spPr>
        <p:txBody>
          <a:bodyPr vert="horz" lIns="92246" tIns="46123" rIns="92246" bIns="46123" rtlCol="0"/>
          <a:lstStyle>
            <a:lvl1pPr algn="l">
              <a:defRPr sz="1200"/>
            </a:lvl1pPr>
          </a:lstStyle>
          <a:p>
            <a:endParaRPr lang="da-DK"/>
          </a:p>
        </p:txBody>
      </p:sp>
      <p:sp>
        <p:nvSpPr>
          <p:cNvPr id="3" name="Date Placeholder 2"/>
          <p:cNvSpPr>
            <a:spLocks noGrp="1"/>
          </p:cNvSpPr>
          <p:nvPr>
            <p:ph type="dt" idx="1"/>
          </p:nvPr>
        </p:nvSpPr>
        <p:spPr>
          <a:xfrm>
            <a:off x="3854322" y="0"/>
            <a:ext cx="2949686" cy="499205"/>
          </a:xfrm>
          <a:prstGeom prst="rect">
            <a:avLst/>
          </a:prstGeom>
        </p:spPr>
        <p:txBody>
          <a:bodyPr vert="horz" lIns="92246" tIns="46123" rIns="92246" bIns="46123" rtlCol="0"/>
          <a:lstStyle>
            <a:lvl1pPr algn="r">
              <a:defRPr sz="1200"/>
            </a:lvl1pPr>
          </a:lstStyle>
          <a:p>
            <a:fld id="{53EC0785-639C-4F4A-B10B-134D08EB15B7}" type="datetimeFigureOut">
              <a:rPr lang="da-DK" smtClean="0"/>
              <a:t>19-05-2025</a:t>
            </a:fld>
            <a:endParaRPr lang="da-DK"/>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2246" tIns="46123" rIns="92246" bIns="46123" rtlCol="0" anchor="ctr"/>
          <a:lstStyle/>
          <a:p>
            <a:endParaRPr lang="da-DK"/>
          </a:p>
        </p:txBody>
      </p:sp>
      <p:sp>
        <p:nvSpPr>
          <p:cNvPr id="5" name="Notes Placeholder 4"/>
          <p:cNvSpPr>
            <a:spLocks noGrp="1"/>
          </p:cNvSpPr>
          <p:nvPr>
            <p:ph type="body" sz="quarter" idx="3"/>
          </p:nvPr>
        </p:nvSpPr>
        <p:spPr>
          <a:xfrm>
            <a:off x="680082" y="4785649"/>
            <a:ext cx="5445453" cy="3915238"/>
          </a:xfrm>
          <a:prstGeom prst="rect">
            <a:avLst/>
          </a:prstGeom>
        </p:spPr>
        <p:txBody>
          <a:bodyPr vert="horz" lIns="92246" tIns="46123" rIns="92246" bIns="461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1" y="9444895"/>
            <a:ext cx="2949687" cy="499205"/>
          </a:xfrm>
          <a:prstGeom prst="rect">
            <a:avLst/>
          </a:prstGeom>
        </p:spPr>
        <p:txBody>
          <a:bodyPr vert="horz" lIns="92246" tIns="46123" rIns="92246" bIns="46123" rtlCol="0" anchor="b"/>
          <a:lstStyle>
            <a:lvl1pPr algn="l">
              <a:defRPr sz="1200"/>
            </a:lvl1pPr>
          </a:lstStyle>
          <a:p>
            <a:endParaRPr lang="da-DK"/>
          </a:p>
        </p:txBody>
      </p:sp>
      <p:sp>
        <p:nvSpPr>
          <p:cNvPr id="7" name="Slide Number Placeholder 6"/>
          <p:cNvSpPr>
            <a:spLocks noGrp="1"/>
          </p:cNvSpPr>
          <p:nvPr>
            <p:ph type="sldNum" sz="quarter" idx="5"/>
          </p:nvPr>
        </p:nvSpPr>
        <p:spPr>
          <a:xfrm>
            <a:off x="3854322" y="9444895"/>
            <a:ext cx="2949686" cy="499205"/>
          </a:xfrm>
          <a:prstGeom prst="rect">
            <a:avLst/>
          </a:prstGeom>
        </p:spPr>
        <p:txBody>
          <a:bodyPr vert="horz" lIns="92246" tIns="46123" rIns="92246" bIns="46123" rtlCol="0" anchor="b"/>
          <a:lstStyle>
            <a:lvl1pPr algn="r">
              <a:defRPr sz="1200"/>
            </a:lvl1pPr>
          </a:lstStyle>
          <a:p>
            <a:fld id="{3D3B9622-A91B-42D2-BE4F-342BF272FF72}" type="slidenum">
              <a:rPr lang="da-DK" smtClean="0"/>
              <a:t>‹nr.›</a:t>
            </a:fld>
            <a:endParaRPr lang="da-DK"/>
          </a:p>
        </p:txBody>
      </p:sp>
    </p:spTree>
    <p:extLst>
      <p:ext uri="{BB962C8B-B14F-4D97-AF65-F5344CB8AC3E}">
        <p14:creationId xmlns:p14="http://schemas.microsoft.com/office/powerpoint/2010/main" val="2455009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sz="1000" dirty="0">
              <a:latin typeface="Georgia" panose="02040502050405020303" pitchFamily="18" charset="0"/>
            </a:endParaRPr>
          </a:p>
        </p:txBody>
      </p:sp>
      <p:sp>
        <p:nvSpPr>
          <p:cNvPr id="4" name="Pladsholder til slidenummer 3"/>
          <p:cNvSpPr>
            <a:spLocks noGrp="1"/>
          </p:cNvSpPr>
          <p:nvPr>
            <p:ph type="sldNum" sz="quarter" idx="5"/>
          </p:nvPr>
        </p:nvSpPr>
        <p:spPr/>
        <p:txBody>
          <a:bodyPr/>
          <a:lstStyle/>
          <a:p>
            <a:fld id="{3D3B9622-A91B-42D2-BE4F-342BF272FF72}" type="slidenum">
              <a:rPr lang="da-DK" smtClean="0"/>
              <a:t>1</a:t>
            </a:fld>
            <a:endParaRPr lang="da-DK"/>
          </a:p>
        </p:txBody>
      </p:sp>
    </p:spTree>
    <p:extLst>
      <p:ext uri="{BB962C8B-B14F-4D97-AF65-F5344CB8AC3E}">
        <p14:creationId xmlns:p14="http://schemas.microsoft.com/office/powerpoint/2010/main" val="936930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15772">
              <a:defRPr/>
            </a:pPr>
            <a:endParaRPr lang="en-US" sz="1000" dirty="0">
              <a:latin typeface="Georgia" panose="02040502050405020303" pitchFamily="18" charset="0"/>
            </a:endParaRPr>
          </a:p>
        </p:txBody>
      </p:sp>
      <p:sp>
        <p:nvSpPr>
          <p:cNvPr id="4" name="Pladsholder til slidenummer 3"/>
          <p:cNvSpPr>
            <a:spLocks noGrp="1"/>
          </p:cNvSpPr>
          <p:nvPr>
            <p:ph type="sldNum" sz="quarter" idx="5"/>
          </p:nvPr>
        </p:nvSpPr>
        <p:spPr/>
        <p:txBody>
          <a:bodyPr/>
          <a:lstStyle/>
          <a:p>
            <a:fld id="{3D3B9622-A91B-42D2-BE4F-342BF272FF72}" type="slidenum">
              <a:rPr lang="da-DK" smtClean="0"/>
              <a:t>10</a:t>
            </a:fld>
            <a:endParaRPr lang="da-DK"/>
          </a:p>
        </p:txBody>
      </p:sp>
    </p:spTree>
    <p:extLst>
      <p:ext uri="{BB962C8B-B14F-4D97-AF65-F5344CB8AC3E}">
        <p14:creationId xmlns:p14="http://schemas.microsoft.com/office/powerpoint/2010/main" val="3312646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15772">
              <a:defRPr/>
            </a:pPr>
            <a:endParaRPr lang="en-GB" sz="1000" dirty="0">
              <a:latin typeface="Georgia" panose="02040502050405020303" pitchFamily="18" charset="0"/>
            </a:endParaRPr>
          </a:p>
        </p:txBody>
      </p:sp>
      <p:sp>
        <p:nvSpPr>
          <p:cNvPr id="4" name="Pladsholder til slidenummer 3"/>
          <p:cNvSpPr>
            <a:spLocks noGrp="1"/>
          </p:cNvSpPr>
          <p:nvPr>
            <p:ph type="sldNum" sz="quarter" idx="5"/>
          </p:nvPr>
        </p:nvSpPr>
        <p:spPr/>
        <p:txBody>
          <a:bodyPr/>
          <a:lstStyle/>
          <a:p>
            <a:fld id="{3D3B9622-A91B-42D2-BE4F-342BF272FF72}" type="slidenum">
              <a:rPr lang="da-DK" smtClean="0"/>
              <a:t>11</a:t>
            </a:fld>
            <a:endParaRPr lang="da-DK"/>
          </a:p>
        </p:txBody>
      </p:sp>
    </p:spTree>
    <p:extLst>
      <p:ext uri="{BB962C8B-B14F-4D97-AF65-F5344CB8AC3E}">
        <p14:creationId xmlns:p14="http://schemas.microsoft.com/office/powerpoint/2010/main" val="2069098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15772">
              <a:defRPr/>
            </a:pPr>
            <a:endParaRPr lang="en-GB" sz="1000" dirty="0">
              <a:latin typeface="Georgia" panose="02040502050405020303" pitchFamily="18" charset="0"/>
            </a:endParaRPr>
          </a:p>
        </p:txBody>
      </p:sp>
      <p:sp>
        <p:nvSpPr>
          <p:cNvPr id="4" name="Pladsholder til slidenummer 3"/>
          <p:cNvSpPr>
            <a:spLocks noGrp="1"/>
          </p:cNvSpPr>
          <p:nvPr>
            <p:ph type="sldNum" sz="quarter" idx="5"/>
          </p:nvPr>
        </p:nvSpPr>
        <p:spPr/>
        <p:txBody>
          <a:bodyPr/>
          <a:lstStyle/>
          <a:p>
            <a:fld id="{3D3B9622-A91B-42D2-BE4F-342BF272FF72}" type="slidenum">
              <a:rPr lang="da-DK" smtClean="0"/>
              <a:t>12</a:t>
            </a:fld>
            <a:endParaRPr lang="da-DK"/>
          </a:p>
        </p:txBody>
      </p:sp>
    </p:spTree>
    <p:extLst>
      <p:ext uri="{BB962C8B-B14F-4D97-AF65-F5344CB8AC3E}">
        <p14:creationId xmlns:p14="http://schemas.microsoft.com/office/powerpoint/2010/main" val="1949914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15772">
              <a:defRPr/>
            </a:pPr>
            <a:endParaRPr lang="en-GB" sz="1000" dirty="0">
              <a:latin typeface="Georgia" panose="02040502050405020303" pitchFamily="18" charset="0"/>
            </a:endParaRPr>
          </a:p>
        </p:txBody>
      </p:sp>
      <p:sp>
        <p:nvSpPr>
          <p:cNvPr id="4" name="Pladsholder til slidenummer 3"/>
          <p:cNvSpPr>
            <a:spLocks noGrp="1"/>
          </p:cNvSpPr>
          <p:nvPr>
            <p:ph type="sldNum" sz="quarter" idx="5"/>
          </p:nvPr>
        </p:nvSpPr>
        <p:spPr/>
        <p:txBody>
          <a:bodyPr/>
          <a:lstStyle/>
          <a:p>
            <a:fld id="{3D3B9622-A91B-42D2-BE4F-342BF272FF72}" type="slidenum">
              <a:rPr lang="da-DK" smtClean="0"/>
              <a:t>13</a:t>
            </a:fld>
            <a:endParaRPr lang="da-DK"/>
          </a:p>
        </p:txBody>
      </p:sp>
    </p:spTree>
    <p:extLst>
      <p:ext uri="{BB962C8B-B14F-4D97-AF65-F5344CB8AC3E}">
        <p14:creationId xmlns:p14="http://schemas.microsoft.com/office/powerpoint/2010/main" val="1299011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15772">
              <a:defRPr/>
            </a:pPr>
            <a:endParaRPr lang="en-GB" sz="1000" dirty="0">
              <a:latin typeface="Georgia" panose="02040502050405020303" pitchFamily="18" charset="0"/>
            </a:endParaRPr>
          </a:p>
        </p:txBody>
      </p:sp>
      <p:sp>
        <p:nvSpPr>
          <p:cNvPr id="4" name="Pladsholder til slidenummer 3"/>
          <p:cNvSpPr>
            <a:spLocks noGrp="1"/>
          </p:cNvSpPr>
          <p:nvPr>
            <p:ph type="sldNum" sz="quarter" idx="5"/>
          </p:nvPr>
        </p:nvSpPr>
        <p:spPr/>
        <p:txBody>
          <a:bodyPr/>
          <a:lstStyle/>
          <a:p>
            <a:fld id="{3D3B9622-A91B-42D2-BE4F-342BF272FF72}" type="slidenum">
              <a:rPr lang="da-DK" smtClean="0"/>
              <a:t>14</a:t>
            </a:fld>
            <a:endParaRPr lang="da-DK"/>
          </a:p>
        </p:txBody>
      </p:sp>
    </p:spTree>
    <p:extLst>
      <p:ext uri="{BB962C8B-B14F-4D97-AF65-F5344CB8AC3E}">
        <p14:creationId xmlns:p14="http://schemas.microsoft.com/office/powerpoint/2010/main" val="4139763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15772">
              <a:defRPr/>
            </a:pPr>
            <a:endParaRPr lang="en-GB" dirty="0">
              <a:latin typeface="Georgia" panose="02040502050405020303" pitchFamily="18" charset="0"/>
            </a:endParaRPr>
          </a:p>
        </p:txBody>
      </p:sp>
      <p:sp>
        <p:nvSpPr>
          <p:cNvPr id="4" name="Pladsholder til slidenummer 3"/>
          <p:cNvSpPr>
            <a:spLocks noGrp="1"/>
          </p:cNvSpPr>
          <p:nvPr>
            <p:ph type="sldNum" sz="quarter" idx="5"/>
          </p:nvPr>
        </p:nvSpPr>
        <p:spPr/>
        <p:txBody>
          <a:bodyPr/>
          <a:lstStyle/>
          <a:p>
            <a:fld id="{3D3B9622-A91B-42D2-BE4F-342BF272FF72}" type="slidenum">
              <a:rPr lang="da-DK" smtClean="0"/>
              <a:t>15</a:t>
            </a:fld>
            <a:endParaRPr lang="da-DK"/>
          </a:p>
        </p:txBody>
      </p:sp>
    </p:spTree>
    <p:extLst>
      <p:ext uri="{BB962C8B-B14F-4D97-AF65-F5344CB8AC3E}">
        <p14:creationId xmlns:p14="http://schemas.microsoft.com/office/powerpoint/2010/main" val="2438757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15772">
              <a:defRPr/>
            </a:pPr>
            <a:endParaRPr lang="en-GB" dirty="0">
              <a:latin typeface="Georgia" panose="02040502050405020303" pitchFamily="18" charset="0"/>
            </a:endParaRPr>
          </a:p>
        </p:txBody>
      </p:sp>
      <p:sp>
        <p:nvSpPr>
          <p:cNvPr id="4" name="Pladsholder til slidenummer 3"/>
          <p:cNvSpPr>
            <a:spLocks noGrp="1"/>
          </p:cNvSpPr>
          <p:nvPr>
            <p:ph type="sldNum" sz="quarter" idx="5"/>
          </p:nvPr>
        </p:nvSpPr>
        <p:spPr/>
        <p:txBody>
          <a:bodyPr/>
          <a:lstStyle/>
          <a:p>
            <a:fld id="{3D3B9622-A91B-42D2-BE4F-342BF272FF72}" type="slidenum">
              <a:rPr lang="da-DK" smtClean="0"/>
              <a:t>16</a:t>
            </a:fld>
            <a:endParaRPr lang="da-DK"/>
          </a:p>
        </p:txBody>
      </p:sp>
    </p:spTree>
    <p:extLst>
      <p:ext uri="{BB962C8B-B14F-4D97-AF65-F5344CB8AC3E}">
        <p14:creationId xmlns:p14="http://schemas.microsoft.com/office/powerpoint/2010/main" val="4226162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15772">
              <a:defRPr/>
            </a:pPr>
            <a:endParaRPr lang="en-GB" sz="1000" dirty="0">
              <a:latin typeface="Georgia" panose="02040502050405020303" pitchFamily="18" charset="0"/>
            </a:endParaRPr>
          </a:p>
        </p:txBody>
      </p:sp>
      <p:sp>
        <p:nvSpPr>
          <p:cNvPr id="4" name="Pladsholder til slidenummer 3"/>
          <p:cNvSpPr>
            <a:spLocks noGrp="1"/>
          </p:cNvSpPr>
          <p:nvPr>
            <p:ph type="sldNum" sz="quarter" idx="5"/>
          </p:nvPr>
        </p:nvSpPr>
        <p:spPr/>
        <p:txBody>
          <a:bodyPr/>
          <a:lstStyle/>
          <a:p>
            <a:fld id="{3D3B9622-A91B-42D2-BE4F-342BF272FF72}" type="slidenum">
              <a:rPr lang="da-DK" smtClean="0"/>
              <a:t>17</a:t>
            </a:fld>
            <a:endParaRPr lang="da-DK"/>
          </a:p>
        </p:txBody>
      </p:sp>
    </p:spTree>
    <p:extLst>
      <p:ext uri="{BB962C8B-B14F-4D97-AF65-F5344CB8AC3E}">
        <p14:creationId xmlns:p14="http://schemas.microsoft.com/office/powerpoint/2010/main" val="2250882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sz="1000" dirty="0">
              <a:latin typeface="Georgia" panose="02040502050405020303" pitchFamily="18" charset="0"/>
            </a:endParaRPr>
          </a:p>
        </p:txBody>
      </p:sp>
      <p:sp>
        <p:nvSpPr>
          <p:cNvPr id="4" name="Pladsholder til slidenummer 3"/>
          <p:cNvSpPr>
            <a:spLocks noGrp="1"/>
          </p:cNvSpPr>
          <p:nvPr>
            <p:ph type="sldNum" sz="quarter" idx="5"/>
          </p:nvPr>
        </p:nvSpPr>
        <p:spPr/>
        <p:txBody>
          <a:bodyPr/>
          <a:lstStyle/>
          <a:p>
            <a:fld id="{3D3B9622-A91B-42D2-BE4F-342BF272FF72}" type="slidenum">
              <a:rPr lang="da-DK" smtClean="0"/>
              <a:t>2</a:t>
            </a:fld>
            <a:endParaRPr lang="da-DK"/>
          </a:p>
        </p:txBody>
      </p:sp>
    </p:spTree>
    <p:extLst>
      <p:ext uri="{BB962C8B-B14F-4D97-AF65-F5344CB8AC3E}">
        <p14:creationId xmlns:p14="http://schemas.microsoft.com/office/powerpoint/2010/main" val="3368693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sz="1000" dirty="0">
              <a:latin typeface="Georgia" panose="02040502050405020303" pitchFamily="18" charset="0"/>
            </a:endParaRPr>
          </a:p>
        </p:txBody>
      </p:sp>
      <p:sp>
        <p:nvSpPr>
          <p:cNvPr id="4" name="Pladsholder til slidenummer 3"/>
          <p:cNvSpPr>
            <a:spLocks noGrp="1"/>
          </p:cNvSpPr>
          <p:nvPr>
            <p:ph type="sldNum" sz="quarter" idx="5"/>
          </p:nvPr>
        </p:nvSpPr>
        <p:spPr/>
        <p:txBody>
          <a:bodyPr/>
          <a:lstStyle/>
          <a:p>
            <a:fld id="{3D3B9622-A91B-42D2-BE4F-342BF272FF72}" type="slidenum">
              <a:rPr lang="da-DK" smtClean="0"/>
              <a:t>3</a:t>
            </a:fld>
            <a:endParaRPr lang="da-DK"/>
          </a:p>
        </p:txBody>
      </p:sp>
    </p:spTree>
    <p:extLst>
      <p:ext uri="{BB962C8B-B14F-4D97-AF65-F5344CB8AC3E}">
        <p14:creationId xmlns:p14="http://schemas.microsoft.com/office/powerpoint/2010/main" val="2346999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sz="1000" dirty="0">
              <a:latin typeface="Georgia" panose="02040502050405020303" pitchFamily="18" charset="0"/>
            </a:endParaRPr>
          </a:p>
        </p:txBody>
      </p:sp>
      <p:sp>
        <p:nvSpPr>
          <p:cNvPr id="4" name="Pladsholder til slidenummer 3"/>
          <p:cNvSpPr>
            <a:spLocks noGrp="1"/>
          </p:cNvSpPr>
          <p:nvPr>
            <p:ph type="sldNum" sz="quarter" idx="5"/>
          </p:nvPr>
        </p:nvSpPr>
        <p:spPr/>
        <p:txBody>
          <a:bodyPr/>
          <a:lstStyle/>
          <a:p>
            <a:fld id="{3D3B9622-A91B-42D2-BE4F-342BF272FF72}" type="slidenum">
              <a:rPr lang="da-DK" smtClean="0"/>
              <a:t>4</a:t>
            </a:fld>
            <a:endParaRPr lang="da-DK"/>
          </a:p>
        </p:txBody>
      </p:sp>
    </p:spTree>
    <p:extLst>
      <p:ext uri="{BB962C8B-B14F-4D97-AF65-F5344CB8AC3E}">
        <p14:creationId xmlns:p14="http://schemas.microsoft.com/office/powerpoint/2010/main" val="1626146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15772">
              <a:defRPr/>
            </a:pPr>
            <a:endParaRPr lang="en-GB" sz="1000" dirty="0">
              <a:latin typeface="Georgia" panose="02040502050405020303" pitchFamily="18" charset="0"/>
            </a:endParaRPr>
          </a:p>
        </p:txBody>
      </p:sp>
      <p:sp>
        <p:nvSpPr>
          <p:cNvPr id="4" name="Pladsholder til slidenummer 3"/>
          <p:cNvSpPr>
            <a:spLocks noGrp="1"/>
          </p:cNvSpPr>
          <p:nvPr>
            <p:ph type="sldNum" sz="quarter" idx="5"/>
          </p:nvPr>
        </p:nvSpPr>
        <p:spPr/>
        <p:txBody>
          <a:bodyPr/>
          <a:lstStyle/>
          <a:p>
            <a:fld id="{3D3B9622-A91B-42D2-BE4F-342BF272FF72}" type="slidenum">
              <a:rPr lang="da-DK" smtClean="0"/>
              <a:t>5</a:t>
            </a:fld>
            <a:endParaRPr lang="da-DK"/>
          </a:p>
        </p:txBody>
      </p:sp>
    </p:spTree>
    <p:extLst>
      <p:ext uri="{BB962C8B-B14F-4D97-AF65-F5344CB8AC3E}">
        <p14:creationId xmlns:p14="http://schemas.microsoft.com/office/powerpoint/2010/main" val="3051315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sz="1000" dirty="0">
              <a:latin typeface="Georgia" panose="02040502050405020303" pitchFamily="18" charset="0"/>
            </a:endParaRPr>
          </a:p>
        </p:txBody>
      </p:sp>
      <p:sp>
        <p:nvSpPr>
          <p:cNvPr id="4" name="Pladsholder til slidenummer 3"/>
          <p:cNvSpPr>
            <a:spLocks noGrp="1"/>
          </p:cNvSpPr>
          <p:nvPr>
            <p:ph type="sldNum" sz="quarter" idx="5"/>
          </p:nvPr>
        </p:nvSpPr>
        <p:spPr/>
        <p:txBody>
          <a:bodyPr/>
          <a:lstStyle/>
          <a:p>
            <a:fld id="{3D3B9622-A91B-42D2-BE4F-342BF272FF72}" type="slidenum">
              <a:rPr lang="da-DK" smtClean="0"/>
              <a:t>6</a:t>
            </a:fld>
            <a:endParaRPr lang="da-DK"/>
          </a:p>
        </p:txBody>
      </p:sp>
    </p:spTree>
    <p:extLst>
      <p:ext uri="{BB962C8B-B14F-4D97-AF65-F5344CB8AC3E}">
        <p14:creationId xmlns:p14="http://schemas.microsoft.com/office/powerpoint/2010/main" val="2872399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sz="1000" dirty="0">
              <a:latin typeface="Georgia" panose="02040502050405020303" pitchFamily="18" charset="0"/>
            </a:endParaRPr>
          </a:p>
        </p:txBody>
      </p:sp>
      <p:sp>
        <p:nvSpPr>
          <p:cNvPr id="4" name="Pladsholder til slidenummer 3"/>
          <p:cNvSpPr>
            <a:spLocks noGrp="1"/>
          </p:cNvSpPr>
          <p:nvPr>
            <p:ph type="sldNum" sz="quarter" idx="5"/>
          </p:nvPr>
        </p:nvSpPr>
        <p:spPr/>
        <p:txBody>
          <a:bodyPr/>
          <a:lstStyle/>
          <a:p>
            <a:fld id="{3D3B9622-A91B-42D2-BE4F-342BF272FF72}" type="slidenum">
              <a:rPr lang="da-DK" smtClean="0"/>
              <a:t>7</a:t>
            </a:fld>
            <a:endParaRPr lang="da-DK"/>
          </a:p>
        </p:txBody>
      </p:sp>
    </p:spTree>
    <p:extLst>
      <p:ext uri="{BB962C8B-B14F-4D97-AF65-F5344CB8AC3E}">
        <p14:creationId xmlns:p14="http://schemas.microsoft.com/office/powerpoint/2010/main" val="130818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15772">
              <a:defRPr/>
            </a:pPr>
            <a:endParaRPr lang="en-GB" sz="1000" dirty="0">
              <a:latin typeface="Georgia" panose="02040502050405020303" pitchFamily="18" charset="0"/>
            </a:endParaRPr>
          </a:p>
        </p:txBody>
      </p:sp>
      <p:sp>
        <p:nvSpPr>
          <p:cNvPr id="4" name="Pladsholder til slidenummer 3"/>
          <p:cNvSpPr>
            <a:spLocks noGrp="1"/>
          </p:cNvSpPr>
          <p:nvPr>
            <p:ph type="sldNum" sz="quarter" idx="5"/>
          </p:nvPr>
        </p:nvSpPr>
        <p:spPr/>
        <p:txBody>
          <a:bodyPr/>
          <a:lstStyle/>
          <a:p>
            <a:fld id="{3D3B9622-A91B-42D2-BE4F-342BF272FF72}" type="slidenum">
              <a:rPr lang="da-DK" smtClean="0"/>
              <a:t>8</a:t>
            </a:fld>
            <a:endParaRPr lang="da-DK"/>
          </a:p>
        </p:txBody>
      </p:sp>
    </p:spTree>
    <p:extLst>
      <p:ext uri="{BB962C8B-B14F-4D97-AF65-F5344CB8AC3E}">
        <p14:creationId xmlns:p14="http://schemas.microsoft.com/office/powerpoint/2010/main" val="1036563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15772">
              <a:defRPr/>
            </a:pPr>
            <a:endParaRPr lang="en-GB" sz="1000" dirty="0">
              <a:latin typeface="Georgia" panose="02040502050405020303" pitchFamily="18" charset="0"/>
            </a:endParaRPr>
          </a:p>
        </p:txBody>
      </p:sp>
      <p:sp>
        <p:nvSpPr>
          <p:cNvPr id="4" name="Pladsholder til slidenummer 3"/>
          <p:cNvSpPr>
            <a:spLocks noGrp="1"/>
          </p:cNvSpPr>
          <p:nvPr>
            <p:ph type="sldNum" sz="quarter" idx="5"/>
          </p:nvPr>
        </p:nvSpPr>
        <p:spPr/>
        <p:txBody>
          <a:bodyPr/>
          <a:lstStyle/>
          <a:p>
            <a:fld id="{3D3B9622-A91B-42D2-BE4F-342BF272FF72}" type="slidenum">
              <a:rPr lang="da-DK" smtClean="0"/>
              <a:t>9</a:t>
            </a:fld>
            <a:endParaRPr lang="da-DK"/>
          </a:p>
        </p:txBody>
      </p:sp>
    </p:spTree>
    <p:extLst>
      <p:ext uri="{BB962C8B-B14F-4D97-AF65-F5344CB8AC3E}">
        <p14:creationId xmlns:p14="http://schemas.microsoft.com/office/powerpoint/2010/main" val="1823864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6"/>
          <p:cNvSpPr>
            <a:spLocks noGrp="1"/>
          </p:cNvSpPr>
          <p:nvPr>
            <p:ph sz="quarter" idx="21"/>
          </p:nvPr>
        </p:nvSpPr>
        <p:spPr>
          <a:xfrm>
            <a:off x="587838" y="1304928"/>
            <a:ext cx="11083815" cy="4754560"/>
          </a:xfrm>
        </p:spPr>
        <p:txBody>
          <a:bodyPr/>
          <a:lstStyle>
            <a:lvl1pPr>
              <a:spcAft>
                <a:spcPts val="600"/>
              </a:spcAft>
              <a:defRPr/>
            </a:lvl1pPr>
            <a:lvl2pPr>
              <a:spcAft>
                <a:spcPts val="0"/>
              </a:spcAft>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6" name="Date Placeholder 5"/>
          <p:cNvSpPr>
            <a:spLocks noGrp="1"/>
          </p:cNvSpPr>
          <p:nvPr>
            <p:ph type="dt" sz="half" idx="22"/>
          </p:nvPr>
        </p:nvSpPr>
        <p:spPr/>
        <p:txBody>
          <a:bodyPr/>
          <a:lstStyle/>
          <a:p>
            <a:fld id="{431D202B-1604-4F93-8CF5-777323CA3A84}" type="datetime2">
              <a:rPr lang="da-DK" smtClean="0"/>
              <a:t>19. maj 2025</a:t>
            </a:fld>
            <a:endParaRPr lang="da-DK" dirty="0"/>
          </a:p>
        </p:txBody>
      </p:sp>
      <p:sp>
        <p:nvSpPr>
          <p:cNvPr id="10" name="Footer Placeholder 9"/>
          <p:cNvSpPr>
            <a:spLocks noGrp="1"/>
          </p:cNvSpPr>
          <p:nvPr>
            <p:ph type="ftr" sz="quarter" idx="23"/>
          </p:nvPr>
        </p:nvSpPr>
        <p:spPr/>
        <p:txBody>
          <a:bodyPr/>
          <a:lstStyle/>
          <a:p>
            <a:endParaRPr lang="da-DK" dirty="0"/>
          </a:p>
        </p:txBody>
      </p:sp>
      <p:sp>
        <p:nvSpPr>
          <p:cNvPr id="11" name="Slide Number Placeholder 10"/>
          <p:cNvSpPr>
            <a:spLocks noGrp="1"/>
          </p:cNvSpPr>
          <p:nvPr>
            <p:ph type="sldNum" sz="quarter" idx="24"/>
          </p:nvPr>
        </p:nvSpPr>
        <p:spPr/>
        <p:txBody>
          <a:bodyPr/>
          <a:lstStyle/>
          <a:p>
            <a:fld id="{EA7F1C01-F163-4264-A87B-80A71BE18D45}" type="slidenum">
              <a:rPr lang="da-DK" smtClean="0"/>
              <a:t>‹nr.›</a:t>
            </a:fld>
            <a:endParaRPr lang="da-DK" dirty="0"/>
          </a:p>
        </p:txBody>
      </p:sp>
      <p:sp>
        <p:nvSpPr>
          <p:cNvPr id="4" name="Title 3"/>
          <p:cNvSpPr>
            <a:spLocks noGrp="1"/>
          </p:cNvSpPr>
          <p:nvPr>
            <p:ph type="title"/>
          </p:nvPr>
        </p:nvSpPr>
        <p:spPr/>
        <p:txBody>
          <a:bodyPr/>
          <a:lstStyle/>
          <a:p>
            <a:r>
              <a:rPr lang="en-US" dirty="0"/>
              <a:t>Click to edit Master title style</a:t>
            </a:r>
            <a:endParaRPr lang="da-DK" dirty="0"/>
          </a:p>
        </p:txBody>
      </p:sp>
    </p:spTree>
    <p:extLst>
      <p:ext uri="{BB962C8B-B14F-4D97-AF65-F5344CB8AC3E}">
        <p14:creationId xmlns:p14="http://schemas.microsoft.com/office/powerpoint/2010/main" val="1358602302"/>
      </p:ext>
    </p:extLst>
  </p:cSld>
  <p:clrMapOvr>
    <a:masterClrMapping/>
  </p:clrMapOvr>
  <p:extLst>
    <p:ext uri="{DCECCB84-F9BA-43D5-87BE-67443E8EF086}">
      <p15:sldGuideLst xmlns:p15="http://schemas.microsoft.com/office/powerpoint/2012/main">
        <p15:guide id="1" orient="horz" pos="381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635831CE-6C92-43F5-9AE4-5DE155E49AA1}" type="datetime1">
              <a:rPr lang="en-US" smtClean="0"/>
              <a:t>5/19/2025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598960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sp>
        <p:nvSpPr>
          <p:cNvPr id="11" name="Picture Placeholder 9"/>
          <p:cNvSpPr>
            <a:spLocks noGrp="1"/>
          </p:cNvSpPr>
          <p:nvPr>
            <p:ph type="pic" sz="quarter" idx="13"/>
          </p:nvPr>
        </p:nvSpPr>
        <p:spPr>
          <a:xfrm>
            <a:off x="1" y="0"/>
            <a:ext cx="12192000" cy="6857999"/>
          </a:xfrm>
          <a:noFill/>
        </p:spPr>
        <p:txBody>
          <a:bodyPr/>
          <a:lstStyle>
            <a:lvl1pPr>
              <a:defRPr>
                <a:latin typeface="+mn-lt"/>
              </a:defRPr>
            </a:lvl1pPr>
          </a:lstStyle>
          <a:p>
            <a:r>
              <a:rPr lang="en-US" noProof="0"/>
              <a:t>Click icon to add picture</a:t>
            </a:r>
            <a:endParaRPr lang="da-DK" noProof="0"/>
          </a:p>
        </p:txBody>
      </p:sp>
      <p:sp>
        <p:nvSpPr>
          <p:cNvPr id="2" name="Title 1">
            <a:extLst>
              <a:ext uri="{FF2B5EF4-FFF2-40B4-BE49-F238E27FC236}">
                <a16:creationId xmlns:a16="http://schemas.microsoft.com/office/drawing/2014/main" id="{C543462E-0BED-44FB-A0A8-78AB7C424C88}"/>
              </a:ext>
            </a:extLst>
          </p:cNvPr>
          <p:cNvSpPr>
            <a:spLocks noGrp="1"/>
          </p:cNvSpPr>
          <p:nvPr>
            <p:ph type="title"/>
          </p:nvPr>
        </p:nvSpPr>
        <p:spPr>
          <a:xfrm>
            <a:off x="584840" y="504000"/>
            <a:ext cx="11068825" cy="1778196"/>
          </a:xfrm>
        </p:spPr>
        <p:txBody>
          <a:bodyPr anchor="b">
            <a:normAutofit/>
          </a:bodyPr>
          <a:lstStyle>
            <a:lvl1pPr>
              <a:lnSpc>
                <a:spcPct val="80000"/>
              </a:lnSpc>
              <a:defRPr sz="6000" b="0"/>
            </a:lvl1pPr>
          </a:lstStyle>
          <a:p>
            <a:r>
              <a:rPr lang="en-US" noProof="0"/>
              <a:t>Click to edit Master title style</a:t>
            </a:r>
            <a:endParaRPr lang="da-DK" noProof="0" dirty="0"/>
          </a:p>
        </p:txBody>
      </p:sp>
      <p:sp>
        <p:nvSpPr>
          <p:cNvPr id="3" name="Date Placeholder 2">
            <a:extLst>
              <a:ext uri="{FF2B5EF4-FFF2-40B4-BE49-F238E27FC236}">
                <a16:creationId xmlns:a16="http://schemas.microsoft.com/office/drawing/2014/main" id="{EAAB8FD0-C875-4A37-960D-1A2E10170917}"/>
              </a:ext>
            </a:extLst>
          </p:cNvPr>
          <p:cNvSpPr>
            <a:spLocks noGrp="1"/>
          </p:cNvSpPr>
          <p:nvPr>
            <p:ph type="dt" sz="half" idx="14"/>
          </p:nvPr>
        </p:nvSpPr>
        <p:spPr>
          <a:xfrm>
            <a:off x="584840" y="5458002"/>
            <a:ext cx="2718341" cy="237889"/>
          </a:xfrm>
        </p:spPr>
        <p:txBody>
          <a:bodyPr/>
          <a:lstStyle>
            <a:lvl1pPr>
              <a:defRPr sz="1400" b="0"/>
            </a:lvl1pPr>
          </a:lstStyle>
          <a:p>
            <a:fld id="{7AD9BCC1-0EE0-4DFA-8D39-18119DA8D7BE}" type="datetime2">
              <a:rPr lang="da-DK" smtClean="0"/>
              <a:t>19. maj 2025</a:t>
            </a:fld>
            <a:endParaRPr lang="da-DK" dirty="0"/>
          </a:p>
        </p:txBody>
      </p:sp>
      <p:sp>
        <p:nvSpPr>
          <p:cNvPr id="5" name="Subtitle 2">
            <a:extLst>
              <a:ext uri="{FF2B5EF4-FFF2-40B4-BE49-F238E27FC236}">
                <a16:creationId xmlns:a16="http://schemas.microsoft.com/office/drawing/2014/main" id="{A5F8B412-4B04-489F-A6AC-76600FFF4718}"/>
              </a:ext>
            </a:extLst>
          </p:cNvPr>
          <p:cNvSpPr>
            <a:spLocks noGrp="1"/>
          </p:cNvSpPr>
          <p:nvPr>
            <p:ph type="subTitle" idx="1"/>
          </p:nvPr>
        </p:nvSpPr>
        <p:spPr>
          <a:xfrm>
            <a:off x="584840" y="2520000"/>
            <a:ext cx="11068825" cy="418003"/>
          </a:xfrm>
        </p:spPr>
        <p:txBody>
          <a:bodyPr/>
          <a:lstStyle>
            <a:lvl1pPr marL="0" indent="0" algn="l">
              <a:buNone/>
              <a:defRPr sz="24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da-DK" noProof="0" dirty="0"/>
          </a:p>
        </p:txBody>
      </p:sp>
    </p:spTree>
    <p:extLst>
      <p:ext uri="{BB962C8B-B14F-4D97-AF65-F5344CB8AC3E}">
        <p14:creationId xmlns:p14="http://schemas.microsoft.com/office/powerpoint/2010/main" val="311946214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87839" y="98792"/>
            <a:ext cx="11083814" cy="125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normAutofit/>
          </a:bodyPr>
          <a:lstStyle/>
          <a:p>
            <a:pPr lvl="0"/>
            <a:r>
              <a:rPr lang="en-US" noProof="0" dirty="0"/>
              <a:t>Click to edit Master title style</a:t>
            </a:r>
            <a:endParaRPr lang="da-DK" noProof="0" dirty="0"/>
          </a:p>
        </p:txBody>
      </p:sp>
      <p:sp>
        <p:nvSpPr>
          <p:cNvPr id="1027" name="Text Placeholder 2"/>
          <p:cNvSpPr>
            <a:spLocks noGrp="1"/>
          </p:cNvSpPr>
          <p:nvPr>
            <p:ph type="body" idx="1"/>
          </p:nvPr>
        </p:nvSpPr>
        <p:spPr bwMode="auto">
          <a:xfrm>
            <a:off x="587838" y="1773237"/>
            <a:ext cx="1108381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p>
            <a:pPr lvl="0"/>
            <a:r>
              <a:rPr lang="da-DK" noProof="0" dirty="0"/>
              <a:t>Header</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Fourthlevel</a:t>
            </a:r>
            <a:endParaRPr lang="da-DK" noProof="0" dirty="0"/>
          </a:p>
          <a:p>
            <a:pPr lvl="4"/>
            <a:r>
              <a:rPr lang="da-DK" noProof="0" dirty="0"/>
              <a:t>Fifth </a:t>
            </a:r>
            <a:r>
              <a:rPr lang="da-DK" noProof="0" dirty="0" err="1"/>
              <a:t>level</a:t>
            </a:r>
            <a:endParaRPr lang="da-DK" noProof="0" dirty="0"/>
          </a:p>
          <a:p>
            <a:pPr lvl="5"/>
            <a:r>
              <a:rPr lang="da-DK" noProof="0" dirty="0" err="1"/>
              <a:t>Sixthlevel</a:t>
            </a:r>
            <a:endParaRPr lang="da-DK" noProof="0" dirty="0"/>
          </a:p>
          <a:p>
            <a:pPr lvl="6"/>
            <a:r>
              <a:rPr lang="da-DK" noProof="0" dirty="0" err="1"/>
              <a:t>Seventhlevel</a:t>
            </a:r>
            <a:endParaRPr lang="da-DK" noProof="0" dirty="0"/>
          </a:p>
          <a:p>
            <a:pPr lvl="7"/>
            <a:r>
              <a:rPr lang="da-DK" noProof="0" dirty="0" err="1"/>
              <a:t>Eighthlevel</a:t>
            </a:r>
            <a:endParaRPr lang="da-DK" noProof="0" dirty="0"/>
          </a:p>
        </p:txBody>
      </p:sp>
      <p:sp>
        <p:nvSpPr>
          <p:cNvPr id="10" name="Date Placeholder 3"/>
          <p:cNvSpPr>
            <a:spLocks noGrp="1"/>
          </p:cNvSpPr>
          <p:nvPr>
            <p:ph type="dt" sz="half" idx="2"/>
          </p:nvPr>
        </p:nvSpPr>
        <p:spPr>
          <a:xfrm>
            <a:off x="926592" y="6451035"/>
            <a:ext cx="1097630" cy="163293"/>
          </a:xfrm>
          <a:prstGeom prst="rect">
            <a:avLst/>
          </a:prstGeom>
        </p:spPr>
        <p:txBody>
          <a:bodyPr vert="horz" wrap="square" lIns="0" tIns="0" rIns="0" bIns="0" rtlCol="0" anchor="ctr">
            <a:noAutofit/>
          </a:bodyPr>
          <a:lstStyle>
            <a:lvl1pPr algn="l">
              <a:lnSpc>
                <a:spcPct val="100000"/>
              </a:lnSpc>
              <a:spcAft>
                <a:spcPts val="0"/>
              </a:spcAft>
              <a:defRPr lang="da-DK" sz="900" smtClean="0">
                <a:solidFill>
                  <a:schemeClr val="accent1"/>
                </a:solidFill>
                <a:latin typeface="Arial" panose="020B0604020202020204" pitchFamily="34" charset="0"/>
                <a:ea typeface="Tahoma" panose="020B0604030504040204" pitchFamily="34" charset="0"/>
                <a:cs typeface="Arial" panose="020B0604020202020204" pitchFamily="34" charset="0"/>
              </a:defRPr>
            </a:lvl1pPr>
          </a:lstStyle>
          <a:p>
            <a:fld id="{11A8E4EA-1204-4102-8672-D206F7A1CAA6}" type="datetime2">
              <a:rPr lang="da-DK" smtClean="0"/>
              <a:pPr/>
              <a:t>19. maj 2025</a:t>
            </a:fld>
            <a:endParaRPr lang="da-DK" dirty="0"/>
          </a:p>
        </p:txBody>
      </p:sp>
      <p:sp>
        <p:nvSpPr>
          <p:cNvPr id="12" name="Footer Placeholder 4"/>
          <p:cNvSpPr>
            <a:spLocks noGrp="1"/>
          </p:cNvSpPr>
          <p:nvPr>
            <p:ph type="ftr" sz="quarter" idx="3"/>
          </p:nvPr>
        </p:nvSpPr>
        <p:spPr>
          <a:xfrm>
            <a:off x="2023890" y="6451035"/>
            <a:ext cx="6372000" cy="163293"/>
          </a:xfrm>
          <a:prstGeom prst="rect">
            <a:avLst/>
          </a:prstGeom>
        </p:spPr>
        <p:txBody>
          <a:bodyPr vert="horz" wrap="square" lIns="0" tIns="0" rIns="0" bIns="0" rtlCol="0" anchor="ctr">
            <a:noAutofit/>
          </a:bodyPr>
          <a:lstStyle>
            <a:lvl1pPr algn="l">
              <a:lnSpc>
                <a:spcPct val="100000"/>
              </a:lnSpc>
              <a:spcAft>
                <a:spcPts val="0"/>
              </a:spcAft>
              <a:defRPr lang="da-DK" sz="900" smtClean="0">
                <a:solidFill>
                  <a:schemeClr val="accent1"/>
                </a:solidFill>
                <a:latin typeface="Arial" panose="020B0604020202020204" pitchFamily="34" charset="0"/>
                <a:ea typeface="Tahoma" panose="020B0604030504040204" pitchFamily="34" charset="0"/>
                <a:cs typeface="Arial" panose="020B0604020202020204" pitchFamily="34" charset="0"/>
              </a:defRPr>
            </a:lvl1pPr>
          </a:lstStyle>
          <a:p>
            <a:endParaRPr lang="da-DK" dirty="0"/>
          </a:p>
        </p:txBody>
      </p:sp>
      <p:sp>
        <p:nvSpPr>
          <p:cNvPr id="13" name="Slide Number Placeholder 5"/>
          <p:cNvSpPr>
            <a:spLocks noGrp="1"/>
          </p:cNvSpPr>
          <p:nvPr>
            <p:ph type="sldNum" sz="quarter" idx="4"/>
          </p:nvPr>
        </p:nvSpPr>
        <p:spPr>
          <a:xfrm>
            <a:off x="587838" y="6451035"/>
            <a:ext cx="236183" cy="163293"/>
          </a:xfrm>
          <a:prstGeom prst="rect">
            <a:avLst/>
          </a:prstGeom>
        </p:spPr>
        <p:txBody>
          <a:bodyPr vert="horz" wrap="square" lIns="0" tIns="0" rIns="0" bIns="0" rtlCol="0" anchor="ctr">
            <a:noAutofit/>
          </a:bodyPr>
          <a:lstStyle>
            <a:lvl1pPr algn="l">
              <a:lnSpc>
                <a:spcPct val="100000"/>
              </a:lnSpc>
              <a:spcAft>
                <a:spcPts val="0"/>
              </a:spcAft>
              <a:defRPr lang="da-DK" sz="900" b="1" smtClean="0">
                <a:solidFill>
                  <a:schemeClr val="accent1"/>
                </a:solidFill>
                <a:latin typeface="Arial" panose="020B0604020202020204" pitchFamily="34" charset="0"/>
                <a:ea typeface="Tahoma" panose="020B0604030504040204" pitchFamily="34" charset="0"/>
                <a:cs typeface="Arial" panose="020B0604020202020204" pitchFamily="34" charset="0"/>
              </a:defRPr>
            </a:lvl1pPr>
          </a:lstStyle>
          <a:p>
            <a:fld id="{EA7F1C01-F163-4264-A87B-80A71BE18D45}" type="slidenum">
              <a:rPr lang="da-DK" smtClean="0"/>
              <a:pPr/>
              <a:t>‹nr.›</a:t>
            </a:fld>
            <a:endParaRPr lang="da-DK" dirty="0"/>
          </a:p>
        </p:txBody>
      </p:sp>
    </p:spTree>
    <p:extLst>
      <p:ext uri="{BB962C8B-B14F-4D97-AF65-F5344CB8AC3E}">
        <p14:creationId xmlns:p14="http://schemas.microsoft.com/office/powerpoint/2010/main" val="2716492555"/>
      </p:ext>
    </p:extLst>
  </p:cSld>
  <p:clrMap bg1="lt1" tx1="dk1" bg2="lt2" tx2="dk2" accent1="accent1" accent2="accent2" accent3="accent3" accent4="accent4" accent5="accent5" accent6="accent6" hlink="hlink" folHlink="folHlink"/>
  <p:sldLayoutIdLst>
    <p:sldLayoutId id="2147483880" r:id="rId1"/>
    <p:sldLayoutId id="2147483888" r:id="rId2"/>
    <p:sldLayoutId id="2147483836" r:id="rId3"/>
  </p:sldLayoutIdLst>
  <p:hf hdr="0"/>
  <p:txStyles>
    <p:titleStyle>
      <a:lvl1pPr algn="l" rtl="0" eaLnBrk="1" fontAlgn="base" hangingPunct="1">
        <a:lnSpc>
          <a:spcPct val="90000"/>
        </a:lnSpc>
        <a:spcBef>
          <a:spcPct val="0"/>
        </a:spcBef>
        <a:spcAft>
          <a:spcPct val="0"/>
        </a:spcAft>
        <a:defRPr lang="en-GB" sz="2800" b="0" kern="1200" dirty="0">
          <a:solidFill>
            <a:schemeClr val="accent1"/>
          </a:solidFill>
          <a:latin typeface="Arial" panose="020B0604020202020204" pitchFamily="34" charset="0"/>
          <a:ea typeface="+mj-ea"/>
          <a:cs typeface="Arial" panose="020B0604020202020204" pitchFamily="34" charset="0"/>
        </a:defRPr>
      </a:lvl1pPr>
      <a:lvl2pPr algn="l" rtl="0" eaLnBrk="1" fontAlgn="base" hangingPunct="1">
        <a:lnSpc>
          <a:spcPct val="90000"/>
        </a:lnSpc>
        <a:spcBef>
          <a:spcPct val="0"/>
        </a:spcBef>
        <a:spcAft>
          <a:spcPct val="0"/>
        </a:spcAft>
        <a:defRPr sz="2017">
          <a:solidFill>
            <a:srgbClr val="33414B"/>
          </a:solidFill>
          <a:latin typeface="Verdana" pitchFamily="34" charset="0"/>
        </a:defRPr>
      </a:lvl2pPr>
      <a:lvl3pPr algn="l" rtl="0" eaLnBrk="1" fontAlgn="base" hangingPunct="1">
        <a:lnSpc>
          <a:spcPct val="90000"/>
        </a:lnSpc>
        <a:spcBef>
          <a:spcPct val="0"/>
        </a:spcBef>
        <a:spcAft>
          <a:spcPct val="0"/>
        </a:spcAft>
        <a:defRPr sz="2017">
          <a:solidFill>
            <a:srgbClr val="33414B"/>
          </a:solidFill>
          <a:latin typeface="Verdana" pitchFamily="34" charset="0"/>
        </a:defRPr>
      </a:lvl3pPr>
      <a:lvl4pPr algn="l" rtl="0" eaLnBrk="1" fontAlgn="base" hangingPunct="1">
        <a:lnSpc>
          <a:spcPct val="90000"/>
        </a:lnSpc>
        <a:spcBef>
          <a:spcPct val="0"/>
        </a:spcBef>
        <a:spcAft>
          <a:spcPct val="0"/>
        </a:spcAft>
        <a:defRPr sz="2017">
          <a:solidFill>
            <a:srgbClr val="33414B"/>
          </a:solidFill>
          <a:latin typeface="Verdana" pitchFamily="34" charset="0"/>
        </a:defRPr>
      </a:lvl4pPr>
      <a:lvl5pPr algn="l" rtl="0" eaLnBrk="1" fontAlgn="base" hangingPunct="1">
        <a:lnSpc>
          <a:spcPct val="90000"/>
        </a:lnSpc>
        <a:spcBef>
          <a:spcPct val="0"/>
        </a:spcBef>
        <a:spcAft>
          <a:spcPct val="0"/>
        </a:spcAft>
        <a:defRPr sz="2017">
          <a:solidFill>
            <a:srgbClr val="33414B"/>
          </a:solidFill>
          <a:latin typeface="Verdana" pitchFamily="34" charset="0"/>
        </a:defRPr>
      </a:lvl5pPr>
      <a:lvl6pPr marL="400967" algn="l" rtl="0" eaLnBrk="1" fontAlgn="base" hangingPunct="1">
        <a:lnSpc>
          <a:spcPct val="90000"/>
        </a:lnSpc>
        <a:spcBef>
          <a:spcPct val="0"/>
        </a:spcBef>
        <a:spcAft>
          <a:spcPct val="0"/>
        </a:spcAft>
        <a:defRPr sz="2017">
          <a:solidFill>
            <a:srgbClr val="33414B"/>
          </a:solidFill>
          <a:latin typeface="Verdana" pitchFamily="34" charset="0"/>
        </a:defRPr>
      </a:lvl6pPr>
      <a:lvl7pPr marL="801934" algn="l" rtl="0" eaLnBrk="1" fontAlgn="base" hangingPunct="1">
        <a:lnSpc>
          <a:spcPct val="90000"/>
        </a:lnSpc>
        <a:spcBef>
          <a:spcPct val="0"/>
        </a:spcBef>
        <a:spcAft>
          <a:spcPct val="0"/>
        </a:spcAft>
        <a:defRPr sz="2017">
          <a:solidFill>
            <a:srgbClr val="33414B"/>
          </a:solidFill>
          <a:latin typeface="Verdana" pitchFamily="34" charset="0"/>
        </a:defRPr>
      </a:lvl7pPr>
      <a:lvl8pPr marL="1202901" algn="l" rtl="0" eaLnBrk="1" fontAlgn="base" hangingPunct="1">
        <a:lnSpc>
          <a:spcPct val="90000"/>
        </a:lnSpc>
        <a:spcBef>
          <a:spcPct val="0"/>
        </a:spcBef>
        <a:spcAft>
          <a:spcPct val="0"/>
        </a:spcAft>
        <a:defRPr sz="2017">
          <a:solidFill>
            <a:srgbClr val="33414B"/>
          </a:solidFill>
          <a:latin typeface="Verdana" pitchFamily="34" charset="0"/>
        </a:defRPr>
      </a:lvl8pPr>
      <a:lvl9pPr marL="1603869" algn="l" rtl="0" eaLnBrk="1" fontAlgn="base" hangingPunct="1">
        <a:lnSpc>
          <a:spcPct val="90000"/>
        </a:lnSpc>
        <a:spcBef>
          <a:spcPct val="0"/>
        </a:spcBef>
        <a:spcAft>
          <a:spcPct val="0"/>
        </a:spcAft>
        <a:defRPr sz="2017">
          <a:solidFill>
            <a:srgbClr val="33414B"/>
          </a:solidFill>
          <a:latin typeface="Verdana" pitchFamily="34" charset="0"/>
        </a:defRPr>
      </a:lvl9pPr>
    </p:titleStyle>
    <p:bodyStyle>
      <a:lvl1pPr algn="l" rtl="0" eaLnBrk="1" fontAlgn="base" hangingPunct="1">
        <a:lnSpc>
          <a:spcPct val="100000"/>
        </a:lnSpc>
        <a:spcBef>
          <a:spcPts val="0"/>
        </a:spcBef>
        <a:spcAft>
          <a:spcPts val="600"/>
        </a:spcAft>
        <a:buFont typeface="Arial" pitchFamily="34" charset="0"/>
        <a:defRPr sz="1400" b="1" kern="1200">
          <a:solidFill>
            <a:schemeClr val="accent1"/>
          </a:solidFill>
          <a:latin typeface="Arial" panose="020B0604020202020204" pitchFamily="34" charset="0"/>
          <a:ea typeface="+mn-ea"/>
          <a:cs typeface="Arial" panose="020B0604020202020204" pitchFamily="34" charset="0"/>
        </a:defRPr>
      </a:lvl1pPr>
      <a:lvl2pPr marL="0" algn="l" rtl="0" eaLnBrk="1" fontAlgn="base" hangingPunct="1">
        <a:lnSpc>
          <a:spcPct val="100000"/>
        </a:lnSpc>
        <a:spcBef>
          <a:spcPts val="0"/>
        </a:spcBef>
        <a:spcAft>
          <a:spcPts val="0"/>
        </a:spcAft>
        <a:buFont typeface="Arial" pitchFamily="34" charset="0"/>
        <a:defRPr sz="1400" b="0" kern="1200">
          <a:solidFill>
            <a:schemeClr val="accent1"/>
          </a:solidFill>
          <a:latin typeface="Arial" panose="020B0604020202020204" pitchFamily="34" charset="0"/>
          <a:ea typeface="+mn-ea"/>
          <a:cs typeface="Arial" panose="020B0604020202020204" pitchFamily="34" charset="0"/>
        </a:defRPr>
      </a:lvl2pPr>
      <a:lvl3pPr marL="180000" indent="-180000" algn="l" rtl="0" eaLnBrk="1" fontAlgn="base" hangingPunct="1">
        <a:lnSpc>
          <a:spcPct val="100000"/>
        </a:lnSpc>
        <a:spcBef>
          <a:spcPts val="800"/>
        </a:spcBef>
        <a:spcAft>
          <a:spcPts val="0"/>
        </a:spcAft>
        <a:buClr>
          <a:schemeClr val="tx2"/>
        </a:buClr>
        <a:buFont typeface="Tahoma" panose="020B0604030504040204" pitchFamily="34" charset="0"/>
        <a:buChar char="•"/>
        <a:defRPr lang="da-DK" sz="1400" kern="1200" noProof="0" dirty="0" smtClean="0">
          <a:solidFill>
            <a:schemeClr val="accent1"/>
          </a:solidFill>
          <a:latin typeface="Arial" panose="020B0604020202020204" pitchFamily="34" charset="0"/>
          <a:ea typeface="+mn-ea"/>
          <a:cs typeface="Arial" panose="020B0604020202020204" pitchFamily="34" charset="0"/>
        </a:defRPr>
      </a:lvl3pPr>
      <a:lvl4pPr marL="444500" indent="-265113" algn="l" rtl="0" eaLnBrk="1" fontAlgn="base" hangingPunct="1">
        <a:lnSpc>
          <a:spcPct val="100000"/>
        </a:lnSpc>
        <a:spcBef>
          <a:spcPts val="400"/>
        </a:spcBef>
        <a:spcAft>
          <a:spcPts val="0"/>
        </a:spcAft>
        <a:buClr>
          <a:schemeClr val="tx2"/>
        </a:buClr>
        <a:buFont typeface="Tahoma" panose="020B0604030504040204" pitchFamily="34" charset="0"/>
        <a:buChar char="–"/>
        <a:defRPr sz="1400" kern="1200">
          <a:solidFill>
            <a:schemeClr val="accent1"/>
          </a:solidFill>
          <a:latin typeface="Arial" panose="020B0604020202020204" pitchFamily="34" charset="0"/>
          <a:ea typeface="+mn-ea"/>
          <a:cs typeface="Arial" panose="020B0604020202020204" pitchFamily="34" charset="0"/>
        </a:defRPr>
      </a:lvl4pPr>
      <a:lvl5pPr marL="717550" indent="-273050" algn="l" rtl="0" eaLnBrk="1" fontAlgn="base" hangingPunct="1">
        <a:lnSpc>
          <a:spcPct val="100000"/>
        </a:lnSpc>
        <a:spcBef>
          <a:spcPts val="400"/>
        </a:spcBef>
        <a:spcAft>
          <a:spcPts val="0"/>
        </a:spcAft>
        <a:buClr>
          <a:schemeClr val="tx2"/>
        </a:buClr>
        <a:buFont typeface="Tahoma" panose="020B0604030504040204" pitchFamily="34" charset="0"/>
        <a:buChar char="–"/>
        <a:tabLst/>
        <a:defRPr sz="1400" kern="1200">
          <a:solidFill>
            <a:schemeClr val="accent1"/>
          </a:solidFill>
          <a:latin typeface="Arial" panose="020B0604020202020204" pitchFamily="34" charset="0"/>
          <a:ea typeface="+mn-ea"/>
          <a:cs typeface="Arial" panose="020B0604020202020204" pitchFamily="34" charset="0"/>
        </a:defRPr>
      </a:lvl5pPr>
      <a:lvl6pPr marL="982663" indent="-265113" algn="l" defTabSz="801934" rtl="0" eaLnBrk="1" latinLnBrk="0" hangingPunct="1">
        <a:lnSpc>
          <a:spcPct val="100000"/>
        </a:lnSpc>
        <a:spcBef>
          <a:spcPts val="400"/>
        </a:spcBef>
        <a:spcAft>
          <a:spcPts val="0"/>
        </a:spcAft>
        <a:buClr>
          <a:schemeClr val="tx2"/>
        </a:buClr>
        <a:buSzPct val="100000"/>
        <a:buFont typeface="Tahoma" panose="020B0604030504040204" pitchFamily="34" charset="0"/>
        <a:buChar char="–"/>
        <a:defRPr sz="1400" kern="1200">
          <a:solidFill>
            <a:schemeClr val="accent1"/>
          </a:solidFill>
          <a:latin typeface="Arial" panose="020B0604020202020204" pitchFamily="34" charset="0"/>
          <a:ea typeface="+mn-ea"/>
          <a:cs typeface="Arial" panose="020B0604020202020204" pitchFamily="34" charset="0"/>
        </a:defRPr>
      </a:lvl6pPr>
      <a:lvl7pPr marL="1255713" indent="-273050" algn="l" defTabSz="705870" rtl="0" eaLnBrk="1" latinLnBrk="0" hangingPunct="1">
        <a:lnSpc>
          <a:spcPct val="100000"/>
        </a:lnSpc>
        <a:spcBef>
          <a:spcPts val="400"/>
        </a:spcBef>
        <a:spcAft>
          <a:spcPts val="0"/>
        </a:spcAft>
        <a:buClr>
          <a:schemeClr val="tx2"/>
        </a:buClr>
        <a:buFont typeface="Tahoma" panose="020B0604030504040204" pitchFamily="34" charset="0"/>
        <a:buChar char="–"/>
        <a:defRPr sz="1400" kern="1200">
          <a:solidFill>
            <a:schemeClr val="accent1"/>
          </a:solidFill>
          <a:latin typeface="Arial" panose="020B0604020202020204" pitchFamily="34" charset="0"/>
          <a:ea typeface="+mn-ea"/>
          <a:cs typeface="Arial" panose="020B0604020202020204" pitchFamily="34" charset="0"/>
        </a:defRPr>
      </a:lvl7pPr>
      <a:lvl8pPr marL="1520825" indent="-265113" algn="l" defTabSz="801934" rtl="0" eaLnBrk="1" latinLnBrk="0" hangingPunct="1">
        <a:lnSpc>
          <a:spcPct val="100000"/>
        </a:lnSpc>
        <a:spcBef>
          <a:spcPts val="400"/>
        </a:spcBef>
        <a:spcAft>
          <a:spcPts val="0"/>
        </a:spcAft>
        <a:buClr>
          <a:schemeClr val="tx2"/>
        </a:buClr>
        <a:buFont typeface="Tahoma" panose="020B0604030504040204" pitchFamily="34" charset="0"/>
        <a:buChar char="–"/>
        <a:defRPr sz="1400" kern="1200" baseline="0">
          <a:solidFill>
            <a:schemeClr val="accent1"/>
          </a:solidFill>
          <a:latin typeface="Arial" panose="020B0604020202020204" pitchFamily="34" charset="0"/>
          <a:ea typeface="+mn-ea"/>
          <a:cs typeface="Arial" panose="020B0604020202020204" pitchFamily="34" charset="0"/>
        </a:defRPr>
      </a:lvl8pPr>
      <a:lvl9pPr marL="233897" indent="-233897" algn="l" defTabSz="801934" rtl="0" eaLnBrk="1" latinLnBrk="0" hangingPunct="1">
        <a:lnSpc>
          <a:spcPct val="100000"/>
        </a:lnSpc>
        <a:spcBef>
          <a:spcPts val="0"/>
        </a:spcBef>
        <a:spcAft>
          <a:spcPts val="702"/>
        </a:spcAft>
        <a:buClr>
          <a:schemeClr val="accent2"/>
        </a:buClr>
        <a:buFont typeface="+mj-lt"/>
        <a:buAutoNum type="arabicPlain"/>
        <a:defRPr sz="789" kern="1200" baseline="0">
          <a:solidFill>
            <a:schemeClr val="tx1"/>
          </a:solidFill>
          <a:latin typeface="+mn-lt"/>
          <a:ea typeface="+mn-ea"/>
          <a:cs typeface="+mn-cs"/>
        </a:defRPr>
      </a:lvl9pPr>
    </p:bodyStyle>
    <p:otherStyle>
      <a:defPPr>
        <a:defRPr lang="en-US"/>
      </a:defPPr>
      <a:lvl1pPr marL="0" algn="l" defTabSz="801934" rtl="0" eaLnBrk="1" latinLnBrk="0" hangingPunct="1">
        <a:defRPr sz="1578" kern="1200">
          <a:solidFill>
            <a:schemeClr val="tx1"/>
          </a:solidFill>
          <a:latin typeface="+mn-lt"/>
          <a:ea typeface="+mn-ea"/>
          <a:cs typeface="+mn-cs"/>
        </a:defRPr>
      </a:lvl1pPr>
      <a:lvl2pPr marL="400967" algn="l" defTabSz="801934" rtl="0" eaLnBrk="1" latinLnBrk="0" hangingPunct="1">
        <a:defRPr sz="1578" kern="1200">
          <a:solidFill>
            <a:schemeClr val="tx1"/>
          </a:solidFill>
          <a:latin typeface="+mn-lt"/>
          <a:ea typeface="+mn-ea"/>
          <a:cs typeface="+mn-cs"/>
        </a:defRPr>
      </a:lvl2pPr>
      <a:lvl3pPr marL="801934" algn="l" defTabSz="801934" rtl="0" eaLnBrk="1" latinLnBrk="0" hangingPunct="1">
        <a:defRPr sz="1578" kern="1200">
          <a:solidFill>
            <a:schemeClr val="tx1"/>
          </a:solidFill>
          <a:latin typeface="+mn-lt"/>
          <a:ea typeface="+mn-ea"/>
          <a:cs typeface="+mn-cs"/>
        </a:defRPr>
      </a:lvl3pPr>
      <a:lvl4pPr marL="1202901" algn="l" defTabSz="801934" rtl="0" eaLnBrk="1" latinLnBrk="0" hangingPunct="1">
        <a:defRPr sz="1578" kern="1200">
          <a:solidFill>
            <a:schemeClr val="tx1"/>
          </a:solidFill>
          <a:latin typeface="+mn-lt"/>
          <a:ea typeface="+mn-ea"/>
          <a:cs typeface="+mn-cs"/>
        </a:defRPr>
      </a:lvl4pPr>
      <a:lvl5pPr marL="1603869" algn="l" defTabSz="801934" rtl="0" eaLnBrk="1" latinLnBrk="0" hangingPunct="1">
        <a:defRPr sz="1578" kern="1200">
          <a:solidFill>
            <a:schemeClr val="tx1"/>
          </a:solidFill>
          <a:latin typeface="+mn-lt"/>
          <a:ea typeface="+mn-ea"/>
          <a:cs typeface="+mn-cs"/>
        </a:defRPr>
      </a:lvl5pPr>
      <a:lvl6pPr marL="2004836" algn="l" defTabSz="801934" rtl="0" eaLnBrk="1" latinLnBrk="0" hangingPunct="1">
        <a:defRPr sz="1578" kern="1200">
          <a:solidFill>
            <a:schemeClr val="tx1"/>
          </a:solidFill>
          <a:latin typeface="+mn-lt"/>
          <a:ea typeface="+mn-ea"/>
          <a:cs typeface="+mn-cs"/>
        </a:defRPr>
      </a:lvl6pPr>
      <a:lvl7pPr marL="2405802" algn="l" defTabSz="801934" rtl="0" eaLnBrk="1" latinLnBrk="0" hangingPunct="1">
        <a:defRPr sz="1578" kern="1200">
          <a:solidFill>
            <a:schemeClr val="tx1"/>
          </a:solidFill>
          <a:latin typeface="+mn-lt"/>
          <a:ea typeface="+mn-ea"/>
          <a:cs typeface="+mn-cs"/>
        </a:defRPr>
      </a:lvl7pPr>
      <a:lvl8pPr marL="2806770" algn="l" defTabSz="801934" rtl="0" eaLnBrk="1" latinLnBrk="0" hangingPunct="1">
        <a:defRPr sz="1578" kern="1200">
          <a:solidFill>
            <a:schemeClr val="tx1"/>
          </a:solidFill>
          <a:latin typeface="+mn-lt"/>
          <a:ea typeface="+mn-ea"/>
          <a:cs typeface="+mn-cs"/>
        </a:defRPr>
      </a:lvl8pPr>
      <a:lvl9pPr marL="3207736" algn="l" defTabSz="801934" rtl="0" eaLnBrk="1" latinLnBrk="0" hangingPunct="1">
        <a:defRPr sz="1578"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9">
          <p15:clr>
            <a:srgbClr val="F26B43"/>
          </p15:clr>
        </p15:guide>
        <p15:guide id="2" pos="7358">
          <p15:clr>
            <a:srgbClr val="F26B43"/>
          </p15:clr>
        </p15:guide>
        <p15:guide id="3" orient="horz" pos="811">
          <p15:clr>
            <a:srgbClr val="F26B43"/>
          </p15:clr>
        </p15:guide>
        <p15:guide id="4" orient="horz" pos="3817">
          <p15:clr>
            <a:srgbClr val="F26B43"/>
          </p15:clr>
        </p15:guide>
        <p15:guide id="5" orient="horz" pos="535">
          <p15:clr>
            <a:srgbClr val="F26B43"/>
          </p15:clr>
        </p15:guide>
        <p15:guide id="6" pos="3727">
          <p15:clr>
            <a:srgbClr val="F26B43"/>
          </p15:clr>
        </p15:guide>
        <p15:guide id="7" pos="395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mailto:DFF-Opslag@ufm.dk"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6" name="Rectangle 10">
            <a:extLst>
              <a:ext uri="{FF2B5EF4-FFF2-40B4-BE49-F238E27FC236}">
                <a16:creationId xmlns:a16="http://schemas.microsoft.com/office/drawing/2014/main" id="{CE461EC6-92DE-D44D-9EED-BF83454BA502}"/>
              </a:ext>
            </a:extLst>
          </p:cNvPr>
          <p:cNvSpPr>
            <a:spLocks noGrp="1" noRot="1" noMove="1" noResize="1" noEditPoints="1" noAdjustHandles="1" noChangeArrowheads="1" noChangeShapeType="1"/>
          </p:cNvSpPr>
          <p:nvPr/>
        </p:nvSpPr>
        <p:spPr>
          <a:xfrm>
            <a:off x="20" y="0"/>
            <a:ext cx="12191980" cy="6858000"/>
          </a:xfrm>
          <a:prstGeom prst="rect">
            <a:avLst/>
          </a:prstGeom>
          <a:solidFill>
            <a:srgbClr val="004D6C"/>
          </a:solidFill>
          <a:ln w="6350">
            <a:noFill/>
          </a:ln>
        </p:spPr>
        <p:txBody>
          <a:bodyPr lIns="0" tIns="0" rIns="0" bIns="0" rtlCol="0" anchor="ctr">
            <a:noAutofit/>
          </a:bodyPr>
          <a:lstStyle/>
          <a:p>
            <a:pPr marL="0" algn="ctr"/>
            <a:endParaRPr lang="da-DK" sz="1400" dirty="0" err="1">
              <a:solidFill>
                <a:schemeClr val="bg1"/>
              </a:solidFill>
            </a:endParaRPr>
          </a:p>
        </p:txBody>
      </p:sp>
      <p:pic>
        <p:nvPicPr>
          <p:cNvPr id="7" name="Picture 6">
            <a:extLst>
              <a:ext uri="{FF2B5EF4-FFF2-40B4-BE49-F238E27FC236}">
                <a16:creationId xmlns:a16="http://schemas.microsoft.com/office/drawing/2014/main" id="{14282F09-B0D7-4D63-B8E7-27C583EF06FB}"/>
              </a:ext>
            </a:extLst>
          </p:cNvPr>
          <p:cNvPicPr>
            <a:picLocks noGrp="1" noRot="1" noChangeAspect="1" noMove="1" noResize="1" noEditPoints="1" noAdjustHandles="1" noChangeArrowheads="1" noChangeShapeType="1" noCrop="1"/>
          </p:cNvPicPr>
          <p:nvPr/>
        </p:nvPicPr>
        <p:blipFill rotWithShape="1">
          <a:blip r:embed="rId3"/>
          <a:srcRect l="37" r="37"/>
          <a:stretch/>
        </p:blipFill>
        <p:spPr>
          <a:xfrm>
            <a:off x="10112400" y="5216400"/>
            <a:ext cx="1744707" cy="1395772"/>
          </a:xfrm>
          <a:prstGeom prst="rect">
            <a:avLst/>
          </a:prstGeom>
        </p:spPr>
      </p:pic>
      <p:sp>
        <p:nvSpPr>
          <p:cNvPr id="9" name="Title 5">
            <a:extLst>
              <a:ext uri="{FF2B5EF4-FFF2-40B4-BE49-F238E27FC236}">
                <a16:creationId xmlns:a16="http://schemas.microsoft.com/office/drawing/2014/main" id="{B8422F31-E962-DD49-824D-07286502A2B0}"/>
              </a:ext>
            </a:extLst>
          </p:cNvPr>
          <p:cNvSpPr>
            <a:spLocks noGrp="1"/>
          </p:cNvSpPr>
          <p:nvPr>
            <p:ph type="title"/>
          </p:nvPr>
        </p:nvSpPr>
        <p:spPr>
          <a:xfrm>
            <a:off x="3352101" y="1141024"/>
            <a:ext cx="7944380" cy="2346796"/>
          </a:xfrm>
        </p:spPr>
        <p:txBody>
          <a:bodyPr wrap="square" anchor="t" anchorCtr="0">
            <a:spAutoFit/>
          </a:bodyPr>
          <a:lstStyle/>
          <a:p>
            <a:pPr>
              <a:lnSpc>
                <a:spcPts val="6060"/>
              </a:lnSpc>
              <a:spcBef>
                <a:spcPts val="0"/>
              </a:spcBef>
            </a:pPr>
            <a:r>
              <a:rPr lang="da-DK" sz="5400" b="1" dirty="0">
                <a:solidFill>
                  <a:schemeClr val="bg1"/>
                </a:solidFill>
              </a:rPr>
              <a:t>Q&amp;A SESSION ON DFF’S ARCTIC CALL FOR PROPOSALS 2025</a:t>
            </a:r>
            <a:endParaRPr lang="da-DK" sz="1600" b="1" dirty="0">
              <a:solidFill>
                <a:schemeClr val="bg1"/>
              </a:solidFill>
              <a:latin typeface="Arial" panose="020B0604020202020204" pitchFamily="34" charset="0"/>
              <a:cs typeface="Arial" panose="020B0604020202020204" pitchFamily="34" charset="0"/>
            </a:endParaRPr>
          </a:p>
        </p:txBody>
      </p:sp>
      <p:sp>
        <p:nvSpPr>
          <p:cNvPr id="10" name="Date Placeholder 3">
            <a:extLst>
              <a:ext uri="{FF2B5EF4-FFF2-40B4-BE49-F238E27FC236}">
                <a16:creationId xmlns:a16="http://schemas.microsoft.com/office/drawing/2014/main" id="{E0EDB1F7-0A8D-1B4A-985B-82A6E392ED47}"/>
              </a:ext>
            </a:extLst>
          </p:cNvPr>
          <p:cNvSpPr txBox="1">
            <a:spLocks/>
          </p:cNvSpPr>
          <p:nvPr/>
        </p:nvSpPr>
        <p:spPr>
          <a:xfrm>
            <a:off x="3352101" y="4074150"/>
            <a:ext cx="7219866" cy="277960"/>
          </a:xfrm>
          <a:prstGeom prst="rect">
            <a:avLst/>
          </a:prstGeom>
        </p:spPr>
        <p:txBody>
          <a:bodyPr vert="horz" wrap="square" lIns="0" tIns="0" rIns="0" bIns="0" rtlCol="0" anchor="ctr">
            <a:noAutofit/>
          </a:bodyPr>
          <a:lstStyle>
            <a:defPPr>
              <a:defRPr lang="da-DK"/>
            </a:defPPr>
            <a:lvl1pPr marL="0" algn="l" defTabSz="914400" rtl="0" eaLnBrk="1" latinLnBrk="0" hangingPunct="1">
              <a:lnSpc>
                <a:spcPct val="100000"/>
              </a:lnSpc>
              <a:spcAft>
                <a:spcPts val="0"/>
              </a:spcAft>
              <a:defRPr lang="da-DK" sz="1400" b="0" kern="1200">
                <a:solidFill>
                  <a:schemeClr val="accent1"/>
                </a:solidFill>
                <a:latin typeface="+mn-lt"/>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dirty="0">
              <a:solidFill>
                <a:schemeClr val="bg1"/>
              </a:solidFill>
              <a:latin typeface="Arial" panose="020B0604020202020204" pitchFamily="34" charset="0"/>
              <a:cs typeface="Arial" panose="020B0604020202020204" pitchFamily="34" charset="0"/>
            </a:endParaRPr>
          </a:p>
          <a:p>
            <a:r>
              <a:rPr lang="en-US" sz="2000" b="1" dirty="0">
                <a:solidFill>
                  <a:schemeClr val="bg1"/>
                </a:solidFill>
                <a:latin typeface="Arial" panose="020B0604020202020204" pitchFamily="34" charset="0"/>
                <a:cs typeface="Arial" panose="020B0604020202020204" pitchFamily="34" charset="0"/>
              </a:rPr>
              <a:t>Held in Torshavn as part of the workshop ‘Arctic Science in Action’. It was possible to participate online.</a:t>
            </a:r>
          </a:p>
          <a:p>
            <a:endParaRPr lang="en-US" sz="2000" dirty="0">
              <a:solidFill>
                <a:schemeClr val="bg1"/>
              </a:solidFill>
              <a:latin typeface="Arial" panose="020B0604020202020204" pitchFamily="34" charset="0"/>
              <a:cs typeface="Arial" panose="020B0604020202020204" pitchFamily="34" charset="0"/>
            </a:endParaRPr>
          </a:p>
          <a:p>
            <a:r>
              <a:rPr lang="en-US" sz="2000" dirty="0">
                <a:solidFill>
                  <a:schemeClr val="bg1"/>
                </a:solidFill>
                <a:latin typeface="Arial" panose="020B0604020202020204" pitchFamily="34" charset="0"/>
                <a:cs typeface="Arial" panose="020B0604020202020204" pitchFamily="34" charset="0"/>
              </a:rPr>
              <a:t>Tuesday 13 May 2025 at 4:30pm – 5:30pm (Faroese time zone)</a:t>
            </a:r>
          </a:p>
        </p:txBody>
      </p:sp>
      <p:pic>
        <p:nvPicPr>
          <p:cNvPr id="4" name="Billede 3">
            <a:extLst>
              <a:ext uri="{FF2B5EF4-FFF2-40B4-BE49-F238E27FC236}">
                <a16:creationId xmlns:a16="http://schemas.microsoft.com/office/drawing/2014/main" id="{7C2A00CE-B3B4-EA8B-3636-3A5C498DB482}"/>
              </a:ext>
            </a:extLst>
          </p:cNvPr>
          <p:cNvPicPr>
            <a:picLocks noChangeAspect="1"/>
          </p:cNvPicPr>
          <p:nvPr/>
        </p:nvPicPr>
        <p:blipFill>
          <a:blip r:embed="rId4"/>
          <a:stretch>
            <a:fillRect/>
          </a:stretch>
        </p:blipFill>
        <p:spPr>
          <a:xfrm rot="16200000">
            <a:off x="-1987351" y="1993900"/>
            <a:ext cx="6896100" cy="2908300"/>
          </a:xfrm>
          <a:prstGeom prst="rect">
            <a:avLst/>
          </a:prstGeom>
        </p:spPr>
      </p:pic>
    </p:spTree>
    <p:extLst>
      <p:ext uri="{BB962C8B-B14F-4D97-AF65-F5344CB8AC3E}">
        <p14:creationId xmlns:p14="http://schemas.microsoft.com/office/powerpoint/2010/main" val="3929936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lede 11">
            <a:extLst>
              <a:ext uri="{FF2B5EF4-FFF2-40B4-BE49-F238E27FC236}">
                <a16:creationId xmlns:a16="http://schemas.microsoft.com/office/drawing/2014/main" id="{CD0C78FC-ADF8-4CC3-9822-F14F24A6DEAF}"/>
              </a:ext>
            </a:extLst>
          </p:cNvPr>
          <p:cNvPicPr>
            <a:picLocks noChangeAspect="1"/>
          </p:cNvPicPr>
          <p:nvPr/>
        </p:nvPicPr>
        <p:blipFill rotWithShape="1">
          <a:blip r:embed="rId3">
            <a:duotone>
              <a:prstClr val="black"/>
              <a:schemeClr val="accent5">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Lst>
          </a:blip>
          <a:srcRect l="72093"/>
          <a:stretch/>
        </p:blipFill>
        <p:spPr>
          <a:xfrm rot="16200000">
            <a:off x="9780920" y="-497220"/>
            <a:ext cx="1913860" cy="2908300"/>
          </a:xfrm>
          <a:prstGeom prst="rect">
            <a:avLst/>
          </a:prstGeom>
        </p:spPr>
      </p:pic>
      <p:sp>
        <p:nvSpPr>
          <p:cNvPr id="18" name="Rectangle 11">
            <a:extLst>
              <a:ext uri="{FF2B5EF4-FFF2-40B4-BE49-F238E27FC236}">
                <a16:creationId xmlns:a16="http://schemas.microsoft.com/office/drawing/2014/main" id="{7C45AC5D-9DD3-354F-B051-B93E73B3894A}"/>
              </a:ext>
            </a:extLst>
          </p:cNvPr>
          <p:cNvSpPr>
            <a:spLocks noGrp="1" noRot="1" noMove="1" noResize="1" noEditPoints="1" noAdjustHandles="1" noChangeArrowheads="1" noChangeShapeType="1"/>
          </p:cNvSpPr>
          <p:nvPr/>
        </p:nvSpPr>
        <p:spPr>
          <a:xfrm>
            <a:off x="-2889" y="1913860"/>
            <a:ext cx="6085040" cy="4944140"/>
          </a:xfrm>
          <a:prstGeom prst="rect">
            <a:avLst/>
          </a:prstGeom>
          <a:solidFill>
            <a:srgbClr val="004D6C"/>
          </a:solidFill>
          <a:ln w="6350">
            <a:noFill/>
          </a:ln>
        </p:spPr>
        <p:txBody>
          <a:bodyPr lIns="0" tIns="0" rIns="0" bIns="0" rtlCol="0" anchor="ctr">
            <a:noAutofit/>
          </a:bodyPr>
          <a:lstStyle/>
          <a:p>
            <a:pPr marL="0" algn="ctr"/>
            <a:endParaRPr lang="da-DK" sz="1400" dirty="0" err="1">
              <a:solidFill>
                <a:schemeClr val="bg1"/>
              </a:solidFill>
            </a:endParaRPr>
          </a:p>
        </p:txBody>
      </p:sp>
      <p:sp>
        <p:nvSpPr>
          <p:cNvPr id="38" name="Rectangle 11">
            <a:extLst>
              <a:ext uri="{FF2B5EF4-FFF2-40B4-BE49-F238E27FC236}">
                <a16:creationId xmlns:a16="http://schemas.microsoft.com/office/drawing/2014/main" id="{FD12E3D4-ABE7-C149-A9EE-A076DB5753A8}"/>
              </a:ext>
            </a:extLst>
          </p:cNvPr>
          <p:cNvSpPr>
            <a:spLocks noGrp="1" noRot="1" noMove="1" noResize="1" noEditPoints="1" noAdjustHandles="1" noChangeArrowheads="1" noChangeShapeType="1"/>
          </p:cNvSpPr>
          <p:nvPr/>
        </p:nvSpPr>
        <p:spPr>
          <a:xfrm>
            <a:off x="6082150" y="1913860"/>
            <a:ext cx="6109849" cy="4944140"/>
          </a:xfrm>
          <a:prstGeom prst="rect">
            <a:avLst/>
          </a:prstGeom>
          <a:solidFill>
            <a:schemeClr val="accent5">
              <a:lumMod val="75000"/>
              <a:alpha val="80000"/>
            </a:schemeClr>
          </a:solidFill>
          <a:ln w="6350">
            <a:noFill/>
          </a:ln>
        </p:spPr>
        <p:txBody>
          <a:bodyPr lIns="0" tIns="0" rIns="0" bIns="0" rtlCol="0" anchor="ctr">
            <a:noAutofit/>
          </a:bodyPr>
          <a:lstStyle/>
          <a:p>
            <a:pPr marL="0" algn="ctr"/>
            <a:endParaRPr lang="da-DK" sz="1400" dirty="0" err="1">
              <a:solidFill>
                <a:schemeClr val="bg1"/>
              </a:solidFill>
            </a:endParaRPr>
          </a:p>
        </p:txBody>
      </p:sp>
      <p:sp>
        <p:nvSpPr>
          <p:cNvPr id="34" name="Tekstfelt 33">
            <a:extLst>
              <a:ext uri="{FF2B5EF4-FFF2-40B4-BE49-F238E27FC236}">
                <a16:creationId xmlns:a16="http://schemas.microsoft.com/office/drawing/2014/main" id="{AF9B20B2-59B8-3840-BF61-A73D7BAE5354}"/>
              </a:ext>
            </a:extLst>
          </p:cNvPr>
          <p:cNvSpPr txBox="1"/>
          <p:nvPr/>
        </p:nvSpPr>
        <p:spPr>
          <a:xfrm>
            <a:off x="6947210" y="-66907"/>
            <a:ext cx="0" cy="0"/>
          </a:xfrm>
          <a:prstGeom prst="rect">
            <a:avLst/>
          </a:prstGeom>
          <a:noFill/>
        </p:spPr>
        <p:txBody>
          <a:bodyPr wrap="none" lIns="0" tIns="0" rIns="0" bIns="0" rtlCol="0">
            <a:noAutofit/>
          </a:bodyPr>
          <a:lstStyle/>
          <a:p>
            <a:pPr algn="l"/>
            <a:endParaRPr lang="da-DK" sz="1200" dirty="0" err="1">
              <a:solidFill>
                <a:srgbClr val="004B6D"/>
              </a:solidFill>
            </a:endParaRPr>
          </a:p>
        </p:txBody>
      </p:sp>
      <p:sp>
        <p:nvSpPr>
          <p:cNvPr id="8" name="Title 5">
            <a:extLst>
              <a:ext uri="{FF2B5EF4-FFF2-40B4-BE49-F238E27FC236}">
                <a16:creationId xmlns:a16="http://schemas.microsoft.com/office/drawing/2014/main" id="{18D8F793-9262-3A45-A133-2C3E835F6B4A}"/>
              </a:ext>
            </a:extLst>
          </p:cNvPr>
          <p:cNvSpPr>
            <a:spLocks noGrp="1"/>
          </p:cNvSpPr>
          <p:nvPr>
            <p:ph type="title"/>
          </p:nvPr>
        </p:nvSpPr>
        <p:spPr>
          <a:xfrm>
            <a:off x="586799" y="504000"/>
            <a:ext cx="6765571" cy="720000"/>
          </a:xfrm>
        </p:spPr>
        <p:txBody>
          <a:bodyPr anchor="t" anchorCtr="0">
            <a:noAutofit/>
          </a:bodyPr>
          <a:lstStyle/>
          <a:p>
            <a:r>
              <a:rPr lang="en-GB" sz="4500" b="1" dirty="0">
                <a:solidFill>
                  <a:srgbClr val="004D6C"/>
                </a:solidFill>
              </a:rPr>
              <a:t>Call on Arctic research</a:t>
            </a:r>
            <a:endParaRPr lang="en-GB" sz="4500" dirty="0">
              <a:solidFill>
                <a:srgbClr val="004D6C"/>
              </a:solidFill>
              <a:latin typeface="Arial" panose="020B0604020202020204" pitchFamily="34" charset="0"/>
              <a:cs typeface="Arial" panose="020B0604020202020204" pitchFamily="34" charset="0"/>
            </a:endParaRPr>
          </a:p>
        </p:txBody>
      </p:sp>
      <p:sp>
        <p:nvSpPr>
          <p:cNvPr id="27" name="object 18">
            <a:extLst>
              <a:ext uri="{FF2B5EF4-FFF2-40B4-BE49-F238E27FC236}">
                <a16:creationId xmlns:a16="http://schemas.microsoft.com/office/drawing/2014/main" id="{1F04122B-BD8D-3D44-94A3-F4C63428720F}"/>
              </a:ext>
            </a:extLst>
          </p:cNvPr>
          <p:cNvSpPr txBox="1"/>
          <p:nvPr/>
        </p:nvSpPr>
        <p:spPr>
          <a:xfrm>
            <a:off x="586799" y="3010937"/>
            <a:ext cx="5152362" cy="3675365"/>
          </a:xfrm>
          <a:prstGeom prst="rect">
            <a:avLst/>
          </a:prstGeom>
        </p:spPr>
        <p:txBody>
          <a:bodyPr vert="horz" wrap="square" lIns="0" tIns="12700" rIns="0" bIns="0" rtlCol="0">
            <a:spAutoFit/>
          </a:bodyPr>
          <a:lstStyle/>
          <a:p>
            <a:r>
              <a:rPr lang="en-US" sz="1400" dirty="0">
                <a:solidFill>
                  <a:schemeClr val="bg1"/>
                </a:solidFill>
                <a:latin typeface="Arial" panose="020B0604020202020204" pitchFamily="34" charset="0"/>
                <a:cs typeface="Arial" panose="020B0604020202020204" pitchFamily="34" charset="0"/>
              </a:rPr>
              <a:t>Involvement and general capacity building can take place in different ways. The research project can, for instance, involve one or more of the local communities that the research is concerned with or has significance for, or one or more of the local communities close to which the research activities are carried out. The involvement can, among other things, be focused on how the research project involves the local population and Indigenous Peoples’ perspectives. A mutual transmission of knowledge can occur by means of the involvement, which will benefit the research project as well as the local community. The research project can be strengthened through the local community’s knowledge of the area, which is the subject of the research, and, at the same time, the knowledge and results of the research project can be shared with the local community. DFF urges that the involvement is initiated as early as possible, e.g. in the development stage of the project, and that the application contains relevant collaboration/support letters.</a:t>
            </a:r>
            <a:endParaRPr lang="en-GB" sz="1400" dirty="0">
              <a:solidFill>
                <a:schemeClr val="bg1"/>
              </a:solidFill>
              <a:latin typeface="Arial" panose="020B0604020202020204" pitchFamily="34" charset="0"/>
              <a:cs typeface="Arial" panose="020B0604020202020204" pitchFamily="34" charset="0"/>
            </a:endParaRPr>
          </a:p>
        </p:txBody>
      </p:sp>
      <p:sp>
        <p:nvSpPr>
          <p:cNvPr id="29" name="object 22">
            <a:extLst>
              <a:ext uri="{FF2B5EF4-FFF2-40B4-BE49-F238E27FC236}">
                <a16:creationId xmlns:a16="http://schemas.microsoft.com/office/drawing/2014/main" id="{2BCCB432-51F5-A046-BC4E-F162DACC32BB}"/>
              </a:ext>
            </a:extLst>
          </p:cNvPr>
          <p:cNvSpPr txBox="1"/>
          <p:nvPr/>
        </p:nvSpPr>
        <p:spPr>
          <a:xfrm>
            <a:off x="586799" y="2321077"/>
            <a:ext cx="4810329" cy="461665"/>
          </a:xfrm>
          <a:prstGeom prst="rect">
            <a:avLst/>
          </a:prstGeom>
        </p:spPr>
        <p:txBody>
          <a:bodyPr vert="horz" wrap="square" lIns="0" tIns="12700" rIns="0" bIns="0" rtlCol="0">
            <a:spAutoFit/>
          </a:bodyPr>
          <a:lstStyle/>
          <a:p>
            <a:pPr>
              <a:lnSpc>
                <a:spcPts val="3520"/>
              </a:lnSpc>
            </a:pPr>
            <a:r>
              <a:rPr lang="en-GB" sz="3600" b="1" spc="95" dirty="0">
                <a:solidFill>
                  <a:schemeClr val="bg1"/>
                </a:solidFill>
                <a:latin typeface="Arial" panose="020B0604020202020204" pitchFamily="34" charset="0"/>
                <a:cs typeface="Arial" panose="020B0604020202020204" pitchFamily="34" charset="0"/>
              </a:rPr>
              <a:t>Paragraph from call</a:t>
            </a:r>
            <a:endParaRPr lang="en-GB" sz="3600" b="1" dirty="0">
              <a:solidFill>
                <a:schemeClr val="bg1"/>
              </a:solidFill>
              <a:latin typeface="Arial" panose="020B0604020202020204" pitchFamily="34" charset="0"/>
              <a:cs typeface="Arial" panose="020B0604020202020204" pitchFamily="34" charset="0"/>
            </a:endParaRPr>
          </a:p>
        </p:txBody>
      </p:sp>
      <p:sp>
        <p:nvSpPr>
          <p:cNvPr id="16" name="object 18">
            <a:extLst>
              <a:ext uri="{FF2B5EF4-FFF2-40B4-BE49-F238E27FC236}">
                <a16:creationId xmlns:a16="http://schemas.microsoft.com/office/drawing/2014/main" id="{D790E019-A72F-344A-8F0F-1A9622395CDA}"/>
              </a:ext>
            </a:extLst>
          </p:cNvPr>
          <p:cNvSpPr txBox="1"/>
          <p:nvPr/>
        </p:nvSpPr>
        <p:spPr>
          <a:xfrm>
            <a:off x="6645072" y="3010937"/>
            <a:ext cx="4924054" cy="3552254"/>
          </a:xfrm>
          <a:prstGeom prst="rect">
            <a:avLst/>
          </a:prstGeom>
        </p:spPr>
        <p:txBody>
          <a:bodyPr vert="horz" wrap="square" lIns="0" tIns="12700" rIns="0" bIns="0" rtlCol="0">
            <a:spAutoFit/>
          </a:bodyPr>
          <a:lstStyle/>
          <a:p>
            <a:r>
              <a:rPr lang="en-GB" b="1" dirty="0">
                <a:solidFill>
                  <a:schemeClr val="bg1"/>
                </a:solidFill>
                <a:latin typeface="Arial" panose="020B0604020202020204" pitchFamily="34" charset="0"/>
                <a:cs typeface="Arial" panose="020B0604020202020204" pitchFamily="34" charset="0"/>
              </a:rPr>
              <a:t>7</a:t>
            </a:r>
            <a:r>
              <a:rPr lang="en-GB" b="1" baseline="30000" dirty="0">
                <a:solidFill>
                  <a:schemeClr val="bg1"/>
                </a:solidFill>
                <a:latin typeface="Arial" panose="020B0604020202020204" pitchFamily="34" charset="0"/>
                <a:cs typeface="Arial" panose="020B0604020202020204" pitchFamily="34" charset="0"/>
              </a:rPr>
              <a:t>th</a:t>
            </a:r>
            <a:r>
              <a:rPr lang="en-GB" b="1" dirty="0">
                <a:solidFill>
                  <a:schemeClr val="bg1"/>
                </a:solidFill>
                <a:latin typeface="Arial" panose="020B0604020202020204" pitchFamily="34" charset="0"/>
                <a:cs typeface="Arial" panose="020B0604020202020204" pitchFamily="34" charset="0"/>
              </a:rPr>
              <a:t> paragraph of the theme focus on:</a:t>
            </a:r>
          </a:p>
          <a:p>
            <a:endParaRPr lang="en-GB"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One </a:t>
            </a:r>
            <a:r>
              <a:rPr lang="en-US" u="sng" dirty="0">
                <a:solidFill>
                  <a:schemeClr val="bg1"/>
                </a:solidFill>
                <a:latin typeface="Arial" panose="020B0604020202020204" pitchFamily="34" charset="0"/>
                <a:cs typeface="Arial" panose="020B0604020202020204" pitchFamily="34" charset="0"/>
              </a:rPr>
              <a:t>example</a:t>
            </a:r>
            <a:r>
              <a:rPr lang="en-US" dirty="0">
                <a:solidFill>
                  <a:schemeClr val="bg1"/>
                </a:solidFill>
                <a:latin typeface="Arial" panose="020B0604020202020204" pitchFamily="34" charset="0"/>
                <a:cs typeface="Arial" panose="020B0604020202020204" pitchFamily="34" charset="0"/>
              </a:rPr>
              <a:t> of general capacity building:</a:t>
            </a:r>
          </a:p>
          <a:p>
            <a:pPr marL="285750" indent="-285750">
              <a:buFont typeface="Arial" panose="020B0604020202020204" pitchFamily="34" charset="0"/>
              <a:buChar char="•"/>
            </a:pPr>
            <a:endParaRPr lang="en-US" sz="800" dirty="0">
              <a:solidFill>
                <a:schemeClr val="bg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Involve the local communities that the research is concerned with; or where the research activities are carried out</a:t>
            </a:r>
          </a:p>
          <a:p>
            <a:pPr marL="742950" lvl="1" indent="-285750">
              <a:buFont typeface="Arial" panose="020B0604020202020204" pitchFamily="34" charset="0"/>
              <a:buChar char="•"/>
            </a:pPr>
            <a:endParaRPr lang="en-US" sz="800" dirty="0">
              <a:solidFill>
                <a:schemeClr val="bg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Mutual benefit: Project gains knowledge from local community and vice versa</a:t>
            </a:r>
          </a:p>
          <a:p>
            <a:pPr marL="742950" lvl="1" indent="-285750">
              <a:buFont typeface="Arial" panose="020B0604020202020204" pitchFamily="34" charset="0"/>
              <a:buChar char="•"/>
            </a:pPr>
            <a:endParaRPr lang="en-US" sz="800" dirty="0">
              <a:solidFill>
                <a:schemeClr val="bg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Involve local communities as early as possible, e.g. in the development stage</a:t>
            </a:r>
          </a:p>
          <a:p>
            <a:pPr marL="742950" lvl="1" indent="-285750">
              <a:buFont typeface="Arial" panose="020B0604020202020204" pitchFamily="34" charset="0"/>
              <a:buChar char="•"/>
            </a:pPr>
            <a:endParaRPr lang="en-US" sz="800" dirty="0">
              <a:solidFill>
                <a:schemeClr val="bg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Include relevant collaboration letters</a:t>
            </a:r>
          </a:p>
        </p:txBody>
      </p:sp>
      <p:sp>
        <p:nvSpPr>
          <p:cNvPr id="17" name="object 22">
            <a:extLst>
              <a:ext uri="{FF2B5EF4-FFF2-40B4-BE49-F238E27FC236}">
                <a16:creationId xmlns:a16="http://schemas.microsoft.com/office/drawing/2014/main" id="{D695C07A-CD21-CD44-9740-F1E10114B868}"/>
              </a:ext>
            </a:extLst>
          </p:cNvPr>
          <p:cNvSpPr txBox="1"/>
          <p:nvPr/>
        </p:nvSpPr>
        <p:spPr>
          <a:xfrm>
            <a:off x="6645072" y="2321076"/>
            <a:ext cx="4810329" cy="461665"/>
          </a:xfrm>
          <a:prstGeom prst="rect">
            <a:avLst/>
          </a:prstGeom>
        </p:spPr>
        <p:txBody>
          <a:bodyPr vert="horz" wrap="square" lIns="0" tIns="12700" rIns="0" bIns="0" rtlCol="0">
            <a:spAutoFit/>
          </a:bodyPr>
          <a:lstStyle/>
          <a:p>
            <a:pPr>
              <a:lnSpc>
                <a:spcPts val="3520"/>
              </a:lnSpc>
            </a:pPr>
            <a:r>
              <a:rPr lang="da-DK" sz="3600" b="1" spc="95" dirty="0">
                <a:solidFill>
                  <a:schemeClr val="bg1"/>
                </a:solidFill>
                <a:latin typeface="Arial" panose="020B0604020202020204" pitchFamily="34" charset="0"/>
                <a:cs typeface="Arial" panose="020B0604020202020204" pitchFamily="34" charset="0"/>
              </a:rPr>
              <a:t>Short summary</a:t>
            </a:r>
            <a:endParaRPr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6655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lede 11">
            <a:extLst>
              <a:ext uri="{FF2B5EF4-FFF2-40B4-BE49-F238E27FC236}">
                <a16:creationId xmlns:a16="http://schemas.microsoft.com/office/drawing/2014/main" id="{CD0C78FC-ADF8-4CC3-9822-F14F24A6DEAF}"/>
              </a:ext>
            </a:extLst>
          </p:cNvPr>
          <p:cNvPicPr>
            <a:picLocks noChangeAspect="1"/>
          </p:cNvPicPr>
          <p:nvPr/>
        </p:nvPicPr>
        <p:blipFill rotWithShape="1">
          <a:blip r:embed="rId3">
            <a:duotone>
              <a:prstClr val="black"/>
              <a:schemeClr val="accent5">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Lst>
          </a:blip>
          <a:srcRect l="72093"/>
          <a:stretch/>
        </p:blipFill>
        <p:spPr>
          <a:xfrm rot="16200000">
            <a:off x="9780920" y="-497220"/>
            <a:ext cx="1913860" cy="2908300"/>
          </a:xfrm>
          <a:prstGeom prst="rect">
            <a:avLst/>
          </a:prstGeom>
        </p:spPr>
      </p:pic>
      <p:sp>
        <p:nvSpPr>
          <p:cNvPr id="18" name="Rectangle 11">
            <a:extLst>
              <a:ext uri="{FF2B5EF4-FFF2-40B4-BE49-F238E27FC236}">
                <a16:creationId xmlns:a16="http://schemas.microsoft.com/office/drawing/2014/main" id="{7C45AC5D-9DD3-354F-B051-B93E73B3894A}"/>
              </a:ext>
            </a:extLst>
          </p:cNvPr>
          <p:cNvSpPr>
            <a:spLocks noGrp="1" noRot="1" noMove="1" noResize="1" noEditPoints="1" noAdjustHandles="1" noChangeArrowheads="1" noChangeShapeType="1"/>
          </p:cNvSpPr>
          <p:nvPr/>
        </p:nvSpPr>
        <p:spPr>
          <a:xfrm>
            <a:off x="-2889" y="1913860"/>
            <a:ext cx="6085040" cy="4944140"/>
          </a:xfrm>
          <a:prstGeom prst="rect">
            <a:avLst/>
          </a:prstGeom>
          <a:solidFill>
            <a:srgbClr val="004D6C"/>
          </a:solidFill>
          <a:ln w="6350">
            <a:noFill/>
          </a:ln>
        </p:spPr>
        <p:txBody>
          <a:bodyPr lIns="0" tIns="0" rIns="0" bIns="0" rtlCol="0" anchor="ctr">
            <a:noAutofit/>
          </a:bodyPr>
          <a:lstStyle/>
          <a:p>
            <a:pPr marL="0" algn="ctr"/>
            <a:endParaRPr lang="da-DK" sz="1400" dirty="0" err="1">
              <a:solidFill>
                <a:schemeClr val="bg1"/>
              </a:solidFill>
            </a:endParaRPr>
          </a:p>
        </p:txBody>
      </p:sp>
      <p:sp>
        <p:nvSpPr>
          <p:cNvPr id="38" name="Rectangle 11">
            <a:extLst>
              <a:ext uri="{FF2B5EF4-FFF2-40B4-BE49-F238E27FC236}">
                <a16:creationId xmlns:a16="http://schemas.microsoft.com/office/drawing/2014/main" id="{FD12E3D4-ABE7-C149-A9EE-A076DB5753A8}"/>
              </a:ext>
            </a:extLst>
          </p:cNvPr>
          <p:cNvSpPr>
            <a:spLocks noGrp="1" noRot="1" noMove="1" noResize="1" noEditPoints="1" noAdjustHandles="1" noChangeArrowheads="1" noChangeShapeType="1"/>
          </p:cNvSpPr>
          <p:nvPr/>
        </p:nvSpPr>
        <p:spPr>
          <a:xfrm>
            <a:off x="6082150" y="1913860"/>
            <a:ext cx="6109849" cy="4944140"/>
          </a:xfrm>
          <a:prstGeom prst="rect">
            <a:avLst/>
          </a:prstGeom>
          <a:solidFill>
            <a:schemeClr val="accent5">
              <a:lumMod val="75000"/>
              <a:alpha val="80000"/>
            </a:schemeClr>
          </a:solidFill>
          <a:ln w="6350">
            <a:noFill/>
          </a:ln>
        </p:spPr>
        <p:txBody>
          <a:bodyPr lIns="0" tIns="0" rIns="0" bIns="0" rtlCol="0" anchor="ctr">
            <a:noAutofit/>
          </a:bodyPr>
          <a:lstStyle/>
          <a:p>
            <a:pPr marL="0" algn="ctr"/>
            <a:endParaRPr lang="da-DK" sz="1400" dirty="0" err="1">
              <a:solidFill>
                <a:schemeClr val="bg1"/>
              </a:solidFill>
            </a:endParaRPr>
          </a:p>
        </p:txBody>
      </p:sp>
      <p:sp>
        <p:nvSpPr>
          <p:cNvPr id="34" name="Tekstfelt 33">
            <a:extLst>
              <a:ext uri="{FF2B5EF4-FFF2-40B4-BE49-F238E27FC236}">
                <a16:creationId xmlns:a16="http://schemas.microsoft.com/office/drawing/2014/main" id="{AF9B20B2-59B8-3840-BF61-A73D7BAE5354}"/>
              </a:ext>
            </a:extLst>
          </p:cNvPr>
          <p:cNvSpPr txBox="1"/>
          <p:nvPr/>
        </p:nvSpPr>
        <p:spPr>
          <a:xfrm>
            <a:off x="6947210" y="-66907"/>
            <a:ext cx="0" cy="0"/>
          </a:xfrm>
          <a:prstGeom prst="rect">
            <a:avLst/>
          </a:prstGeom>
          <a:noFill/>
        </p:spPr>
        <p:txBody>
          <a:bodyPr wrap="none" lIns="0" tIns="0" rIns="0" bIns="0" rtlCol="0">
            <a:noAutofit/>
          </a:bodyPr>
          <a:lstStyle/>
          <a:p>
            <a:pPr algn="l"/>
            <a:endParaRPr lang="da-DK" sz="1200" dirty="0" err="1">
              <a:solidFill>
                <a:srgbClr val="004B6D"/>
              </a:solidFill>
            </a:endParaRPr>
          </a:p>
        </p:txBody>
      </p:sp>
      <p:sp>
        <p:nvSpPr>
          <p:cNvPr id="8" name="Title 5">
            <a:extLst>
              <a:ext uri="{FF2B5EF4-FFF2-40B4-BE49-F238E27FC236}">
                <a16:creationId xmlns:a16="http://schemas.microsoft.com/office/drawing/2014/main" id="{18D8F793-9262-3A45-A133-2C3E835F6B4A}"/>
              </a:ext>
            </a:extLst>
          </p:cNvPr>
          <p:cNvSpPr>
            <a:spLocks noGrp="1"/>
          </p:cNvSpPr>
          <p:nvPr>
            <p:ph type="title"/>
          </p:nvPr>
        </p:nvSpPr>
        <p:spPr>
          <a:xfrm>
            <a:off x="586799" y="504000"/>
            <a:ext cx="6765571" cy="720000"/>
          </a:xfrm>
        </p:spPr>
        <p:txBody>
          <a:bodyPr anchor="t" anchorCtr="0">
            <a:noAutofit/>
          </a:bodyPr>
          <a:lstStyle/>
          <a:p>
            <a:r>
              <a:rPr lang="en-GB" sz="4500" b="1" dirty="0">
                <a:solidFill>
                  <a:srgbClr val="004D6C"/>
                </a:solidFill>
              </a:rPr>
              <a:t>Call on Arctic research</a:t>
            </a:r>
            <a:endParaRPr lang="en-GB" sz="4500" dirty="0">
              <a:solidFill>
                <a:srgbClr val="004D6C"/>
              </a:solidFill>
              <a:latin typeface="Arial" panose="020B0604020202020204" pitchFamily="34" charset="0"/>
              <a:cs typeface="Arial" panose="020B0604020202020204" pitchFamily="34" charset="0"/>
            </a:endParaRPr>
          </a:p>
        </p:txBody>
      </p:sp>
      <p:sp>
        <p:nvSpPr>
          <p:cNvPr id="27" name="object 18">
            <a:extLst>
              <a:ext uri="{FF2B5EF4-FFF2-40B4-BE49-F238E27FC236}">
                <a16:creationId xmlns:a16="http://schemas.microsoft.com/office/drawing/2014/main" id="{1F04122B-BD8D-3D44-94A3-F4C63428720F}"/>
              </a:ext>
            </a:extLst>
          </p:cNvPr>
          <p:cNvSpPr txBox="1"/>
          <p:nvPr/>
        </p:nvSpPr>
        <p:spPr>
          <a:xfrm>
            <a:off x="586799" y="3010937"/>
            <a:ext cx="4924054" cy="3675365"/>
          </a:xfrm>
          <a:prstGeom prst="rect">
            <a:avLst/>
          </a:prstGeom>
        </p:spPr>
        <p:txBody>
          <a:bodyPr vert="horz" wrap="square" lIns="0" tIns="12700" rIns="0" bIns="0" rtlCol="0">
            <a:spAutoFit/>
          </a:bodyPr>
          <a:lstStyle/>
          <a:p>
            <a:r>
              <a:rPr lang="en-GB" sz="1400" dirty="0">
                <a:solidFill>
                  <a:schemeClr val="bg1"/>
                </a:solidFill>
                <a:latin typeface="Arial" panose="020B0604020202020204" pitchFamily="34" charset="0"/>
                <a:cs typeface="Arial" panose="020B0604020202020204" pitchFamily="34" charset="0"/>
              </a:rPr>
              <a:t>Furthermore, involvement and general capacity building can also take place through the research project contributing to an increase in the general level of knowledge and competencies in the relevant local community or communities. DFF emphasises the importance of making the knowledge and results of the research project easily available, so that the produced knowledge can benefit and impact the Arctic in general and, specifically, the involved local communities.</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In the appendix to your project description, you must account for how the research project includes general capacity building by means of involvement of the local population and/or Indigenous Peoples in the Arctic, including how it will be ensured that the involvement happens in an inclusive, credible, appropriate, respectful, and ethically acceptable manner. The account will be included in the fund’s overall assessment of your application.</a:t>
            </a:r>
          </a:p>
        </p:txBody>
      </p:sp>
      <p:sp>
        <p:nvSpPr>
          <p:cNvPr id="29" name="object 22">
            <a:extLst>
              <a:ext uri="{FF2B5EF4-FFF2-40B4-BE49-F238E27FC236}">
                <a16:creationId xmlns:a16="http://schemas.microsoft.com/office/drawing/2014/main" id="{2BCCB432-51F5-A046-BC4E-F162DACC32BB}"/>
              </a:ext>
            </a:extLst>
          </p:cNvPr>
          <p:cNvSpPr txBox="1"/>
          <p:nvPr/>
        </p:nvSpPr>
        <p:spPr>
          <a:xfrm>
            <a:off x="586799" y="2321077"/>
            <a:ext cx="4810329" cy="461665"/>
          </a:xfrm>
          <a:prstGeom prst="rect">
            <a:avLst/>
          </a:prstGeom>
        </p:spPr>
        <p:txBody>
          <a:bodyPr vert="horz" wrap="square" lIns="0" tIns="12700" rIns="0" bIns="0" rtlCol="0">
            <a:spAutoFit/>
          </a:bodyPr>
          <a:lstStyle/>
          <a:p>
            <a:pPr>
              <a:lnSpc>
                <a:spcPts val="3520"/>
              </a:lnSpc>
            </a:pPr>
            <a:r>
              <a:rPr lang="en-GB" sz="3600" b="1" spc="95" dirty="0">
                <a:solidFill>
                  <a:schemeClr val="bg1"/>
                </a:solidFill>
                <a:latin typeface="Arial" panose="020B0604020202020204" pitchFamily="34" charset="0"/>
                <a:cs typeface="Arial" panose="020B0604020202020204" pitchFamily="34" charset="0"/>
              </a:rPr>
              <a:t>Paragraph from call</a:t>
            </a:r>
            <a:endParaRPr lang="en-GB" sz="3600" b="1" dirty="0">
              <a:solidFill>
                <a:schemeClr val="bg1"/>
              </a:solidFill>
              <a:latin typeface="Arial" panose="020B0604020202020204" pitchFamily="34" charset="0"/>
              <a:cs typeface="Arial" panose="020B0604020202020204" pitchFamily="34" charset="0"/>
            </a:endParaRPr>
          </a:p>
        </p:txBody>
      </p:sp>
      <p:sp>
        <p:nvSpPr>
          <p:cNvPr id="16" name="object 18">
            <a:extLst>
              <a:ext uri="{FF2B5EF4-FFF2-40B4-BE49-F238E27FC236}">
                <a16:creationId xmlns:a16="http://schemas.microsoft.com/office/drawing/2014/main" id="{D790E019-A72F-344A-8F0F-1A9622395CDA}"/>
              </a:ext>
            </a:extLst>
          </p:cNvPr>
          <p:cNvSpPr txBox="1"/>
          <p:nvPr/>
        </p:nvSpPr>
        <p:spPr>
          <a:xfrm>
            <a:off x="6645072" y="3010937"/>
            <a:ext cx="5056274" cy="3290644"/>
          </a:xfrm>
          <a:prstGeom prst="rect">
            <a:avLst/>
          </a:prstGeom>
        </p:spPr>
        <p:txBody>
          <a:bodyPr vert="horz" wrap="square" lIns="0" tIns="12700" rIns="0" bIns="0" rtlCol="0">
            <a:spAutoFit/>
          </a:bodyPr>
          <a:lstStyle/>
          <a:p>
            <a:r>
              <a:rPr lang="en-GB" sz="1600" b="1" dirty="0">
                <a:solidFill>
                  <a:schemeClr val="bg1"/>
                </a:solidFill>
                <a:latin typeface="Arial" panose="020B0604020202020204" pitchFamily="34" charset="0"/>
                <a:cs typeface="Arial" panose="020B0604020202020204" pitchFamily="34" charset="0"/>
              </a:rPr>
              <a:t>8</a:t>
            </a:r>
            <a:r>
              <a:rPr lang="en-GB" sz="1600" b="1" baseline="30000" dirty="0">
                <a:solidFill>
                  <a:schemeClr val="bg1"/>
                </a:solidFill>
                <a:latin typeface="Arial" panose="020B0604020202020204" pitchFamily="34" charset="0"/>
                <a:cs typeface="Arial" panose="020B0604020202020204" pitchFamily="34" charset="0"/>
              </a:rPr>
              <a:t>th</a:t>
            </a:r>
            <a:r>
              <a:rPr lang="en-GB" sz="1600" b="1" dirty="0">
                <a:solidFill>
                  <a:schemeClr val="bg1"/>
                </a:solidFill>
                <a:latin typeface="Arial" panose="020B0604020202020204" pitchFamily="34" charset="0"/>
                <a:cs typeface="Arial" panose="020B0604020202020204" pitchFamily="34" charset="0"/>
              </a:rPr>
              <a:t> and 9</a:t>
            </a:r>
            <a:r>
              <a:rPr lang="en-GB" sz="1600" b="1" baseline="30000" dirty="0">
                <a:solidFill>
                  <a:schemeClr val="bg1"/>
                </a:solidFill>
                <a:latin typeface="Arial" panose="020B0604020202020204" pitchFamily="34" charset="0"/>
                <a:cs typeface="Arial" panose="020B0604020202020204" pitchFamily="34" charset="0"/>
              </a:rPr>
              <a:t>th</a:t>
            </a:r>
            <a:r>
              <a:rPr lang="en-GB" sz="1600" b="1" dirty="0">
                <a:solidFill>
                  <a:schemeClr val="bg1"/>
                </a:solidFill>
                <a:latin typeface="Arial" panose="020B0604020202020204" pitchFamily="34" charset="0"/>
                <a:cs typeface="Arial" panose="020B0604020202020204" pitchFamily="34" charset="0"/>
              </a:rPr>
              <a:t> paragraph of the theme focus on:</a:t>
            </a:r>
          </a:p>
          <a:p>
            <a:endParaRPr lang="en-GB" sz="16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Another </a:t>
            </a:r>
            <a:r>
              <a:rPr lang="en-US" sz="1600" u="sng" dirty="0">
                <a:solidFill>
                  <a:schemeClr val="bg1"/>
                </a:solidFill>
                <a:latin typeface="Arial" panose="020B0604020202020204" pitchFamily="34" charset="0"/>
                <a:cs typeface="Arial" panose="020B0604020202020204" pitchFamily="34" charset="0"/>
              </a:rPr>
              <a:t>example</a:t>
            </a:r>
            <a:r>
              <a:rPr lang="en-US" sz="1600" dirty="0">
                <a:solidFill>
                  <a:schemeClr val="bg1"/>
                </a:solidFill>
                <a:latin typeface="Arial" panose="020B0604020202020204" pitchFamily="34" charset="0"/>
                <a:cs typeface="Arial" panose="020B0604020202020204" pitchFamily="34" charset="0"/>
              </a:rPr>
              <a:t> of general capacity building:</a:t>
            </a:r>
          </a:p>
          <a:p>
            <a:pPr marL="285750" indent="-285750">
              <a:buFont typeface="Arial" panose="020B0604020202020204" pitchFamily="34" charset="0"/>
              <a:buChar char="•"/>
            </a:pPr>
            <a:endParaRPr lang="en-US" sz="700" dirty="0">
              <a:solidFill>
                <a:schemeClr val="bg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The project increases the general level of knowledge and competencies in the local community in question</a:t>
            </a:r>
          </a:p>
          <a:p>
            <a:pPr marL="742950" lvl="1" indent="-285750">
              <a:buFont typeface="Arial" panose="020B0604020202020204" pitchFamily="34" charset="0"/>
              <a:buChar char="•"/>
            </a:pPr>
            <a:endParaRPr lang="en-US" sz="7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Important to make knowledge and results from the project easily available, so that it can benefit and impact the Arctic and the involved local communities</a:t>
            </a:r>
          </a:p>
          <a:p>
            <a:pPr marL="742950" lvl="1" indent="-285750">
              <a:buFont typeface="Arial" panose="020B0604020202020204" pitchFamily="34" charset="0"/>
              <a:buChar char="•"/>
            </a:pPr>
            <a:endParaRPr lang="en-US" sz="7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solidFill>
                  <a:schemeClr val="bg1"/>
                </a:solidFill>
                <a:latin typeface="Arial" panose="020B0604020202020204" pitchFamily="34" charset="0"/>
                <a:cs typeface="Arial" panose="020B0604020202020204" pitchFamily="34" charset="0"/>
              </a:rPr>
              <a:t>Requirement:</a:t>
            </a:r>
            <a:r>
              <a:rPr lang="en-US" sz="1600" dirty="0">
                <a:solidFill>
                  <a:schemeClr val="bg1"/>
                </a:solidFill>
                <a:latin typeface="Arial" panose="020B0604020202020204" pitchFamily="34" charset="0"/>
                <a:cs typeface="Arial" panose="020B0604020202020204" pitchFamily="34" charset="0"/>
              </a:rPr>
              <a:t> In the appendix, make sure to account for the involvement, and how it will be done in an acceptable manner</a:t>
            </a:r>
          </a:p>
        </p:txBody>
      </p:sp>
      <p:sp>
        <p:nvSpPr>
          <p:cNvPr id="17" name="object 22">
            <a:extLst>
              <a:ext uri="{FF2B5EF4-FFF2-40B4-BE49-F238E27FC236}">
                <a16:creationId xmlns:a16="http://schemas.microsoft.com/office/drawing/2014/main" id="{D695C07A-CD21-CD44-9740-F1E10114B868}"/>
              </a:ext>
            </a:extLst>
          </p:cNvPr>
          <p:cNvSpPr txBox="1"/>
          <p:nvPr/>
        </p:nvSpPr>
        <p:spPr>
          <a:xfrm>
            <a:off x="6645072" y="2321076"/>
            <a:ext cx="4810329" cy="461665"/>
          </a:xfrm>
          <a:prstGeom prst="rect">
            <a:avLst/>
          </a:prstGeom>
        </p:spPr>
        <p:txBody>
          <a:bodyPr vert="horz" wrap="square" lIns="0" tIns="12700" rIns="0" bIns="0" rtlCol="0">
            <a:spAutoFit/>
          </a:bodyPr>
          <a:lstStyle/>
          <a:p>
            <a:pPr>
              <a:lnSpc>
                <a:spcPts val="3520"/>
              </a:lnSpc>
            </a:pPr>
            <a:r>
              <a:rPr lang="da-DK" sz="3600" b="1" spc="95" dirty="0">
                <a:solidFill>
                  <a:schemeClr val="bg1"/>
                </a:solidFill>
                <a:latin typeface="Arial" panose="020B0604020202020204" pitchFamily="34" charset="0"/>
                <a:cs typeface="Arial" panose="020B0604020202020204" pitchFamily="34" charset="0"/>
              </a:rPr>
              <a:t>Short summary</a:t>
            </a:r>
            <a:endParaRPr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322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lede 11">
            <a:extLst>
              <a:ext uri="{FF2B5EF4-FFF2-40B4-BE49-F238E27FC236}">
                <a16:creationId xmlns:a16="http://schemas.microsoft.com/office/drawing/2014/main" id="{CD0C78FC-ADF8-4CC3-9822-F14F24A6DEAF}"/>
              </a:ext>
            </a:extLst>
          </p:cNvPr>
          <p:cNvPicPr>
            <a:picLocks noChangeAspect="1"/>
          </p:cNvPicPr>
          <p:nvPr/>
        </p:nvPicPr>
        <p:blipFill rotWithShape="1">
          <a:blip r:embed="rId3">
            <a:duotone>
              <a:prstClr val="black"/>
              <a:schemeClr val="accent5">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Lst>
          </a:blip>
          <a:srcRect l="72093"/>
          <a:stretch/>
        </p:blipFill>
        <p:spPr>
          <a:xfrm rot="16200000">
            <a:off x="9780920" y="-497220"/>
            <a:ext cx="1913860" cy="2908300"/>
          </a:xfrm>
          <a:prstGeom prst="rect">
            <a:avLst/>
          </a:prstGeom>
        </p:spPr>
      </p:pic>
      <p:sp>
        <p:nvSpPr>
          <p:cNvPr id="18" name="Rectangle 11">
            <a:extLst>
              <a:ext uri="{FF2B5EF4-FFF2-40B4-BE49-F238E27FC236}">
                <a16:creationId xmlns:a16="http://schemas.microsoft.com/office/drawing/2014/main" id="{7C45AC5D-9DD3-354F-B051-B93E73B3894A}"/>
              </a:ext>
            </a:extLst>
          </p:cNvPr>
          <p:cNvSpPr>
            <a:spLocks noGrp="1" noRot="1" noMove="1" noResize="1" noEditPoints="1" noAdjustHandles="1" noChangeArrowheads="1" noChangeShapeType="1"/>
          </p:cNvSpPr>
          <p:nvPr/>
        </p:nvSpPr>
        <p:spPr>
          <a:xfrm>
            <a:off x="-2889" y="1913860"/>
            <a:ext cx="6085040" cy="4944140"/>
          </a:xfrm>
          <a:prstGeom prst="rect">
            <a:avLst/>
          </a:prstGeom>
          <a:solidFill>
            <a:srgbClr val="004D6C"/>
          </a:solidFill>
          <a:ln w="6350">
            <a:noFill/>
          </a:ln>
        </p:spPr>
        <p:txBody>
          <a:bodyPr lIns="0" tIns="0" rIns="0" bIns="0" rtlCol="0" anchor="ctr">
            <a:noAutofit/>
          </a:bodyPr>
          <a:lstStyle/>
          <a:p>
            <a:pPr marL="0" algn="ctr"/>
            <a:endParaRPr lang="da-DK" sz="1400" dirty="0" err="1">
              <a:solidFill>
                <a:schemeClr val="bg1"/>
              </a:solidFill>
            </a:endParaRPr>
          </a:p>
        </p:txBody>
      </p:sp>
      <p:sp>
        <p:nvSpPr>
          <p:cNvPr id="38" name="Rectangle 11">
            <a:extLst>
              <a:ext uri="{FF2B5EF4-FFF2-40B4-BE49-F238E27FC236}">
                <a16:creationId xmlns:a16="http://schemas.microsoft.com/office/drawing/2014/main" id="{FD12E3D4-ABE7-C149-A9EE-A076DB5753A8}"/>
              </a:ext>
            </a:extLst>
          </p:cNvPr>
          <p:cNvSpPr>
            <a:spLocks noGrp="1" noRot="1" noMove="1" noResize="1" noEditPoints="1" noAdjustHandles="1" noChangeArrowheads="1" noChangeShapeType="1"/>
          </p:cNvSpPr>
          <p:nvPr/>
        </p:nvSpPr>
        <p:spPr>
          <a:xfrm>
            <a:off x="6082150" y="1913860"/>
            <a:ext cx="6109849" cy="4944140"/>
          </a:xfrm>
          <a:prstGeom prst="rect">
            <a:avLst/>
          </a:prstGeom>
          <a:solidFill>
            <a:schemeClr val="accent5">
              <a:lumMod val="75000"/>
              <a:alpha val="80000"/>
            </a:schemeClr>
          </a:solidFill>
          <a:ln w="6350">
            <a:noFill/>
          </a:ln>
        </p:spPr>
        <p:txBody>
          <a:bodyPr lIns="0" tIns="0" rIns="0" bIns="0" rtlCol="0" anchor="ctr">
            <a:noAutofit/>
          </a:bodyPr>
          <a:lstStyle/>
          <a:p>
            <a:pPr marL="0" algn="ctr"/>
            <a:endParaRPr lang="da-DK" sz="1400" dirty="0" err="1">
              <a:solidFill>
                <a:schemeClr val="bg1"/>
              </a:solidFill>
            </a:endParaRPr>
          </a:p>
        </p:txBody>
      </p:sp>
      <p:sp>
        <p:nvSpPr>
          <p:cNvPr id="34" name="Tekstfelt 33">
            <a:extLst>
              <a:ext uri="{FF2B5EF4-FFF2-40B4-BE49-F238E27FC236}">
                <a16:creationId xmlns:a16="http://schemas.microsoft.com/office/drawing/2014/main" id="{AF9B20B2-59B8-3840-BF61-A73D7BAE5354}"/>
              </a:ext>
            </a:extLst>
          </p:cNvPr>
          <p:cNvSpPr txBox="1"/>
          <p:nvPr/>
        </p:nvSpPr>
        <p:spPr>
          <a:xfrm>
            <a:off x="6947210" y="-66907"/>
            <a:ext cx="0" cy="0"/>
          </a:xfrm>
          <a:prstGeom prst="rect">
            <a:avLst/>
          </a:prstGeom>
          <a:noFill/>
        </p:spPr>
        <p:txBody>
          <a:bodyPr wrap="none" lIns="0" tIns="0" rIns="0" bIns="0" rtlCol="0">
            <a:noAutofit/>
          </a:bodyPr>
          <a:lstStyle/>
          <a:p>
            <a:pPr algn="l"/>
            <a:endParaRPr lang="da-DK" sz="1200" dirty="0" err="1">
              <a:solidFill>
                <a:srgbClr val="004B6D"/>
              </a:solidFill>
            </a:endParaRPr>
          </a:p>
        </p:txBody>
      </p:sp>
      <p:sp>
        <p:nvSpPr>
          <p:cNvPr id="8" name="Title 5">
            <a:extLst>
              <a:ext uri="{FF2B5EF4-FFF2-40B4-BE49-F238E27FC236}">
                <a16:creationId xmlns:a16="http://schemas.microsoft.com/office/drawing/2014/main" id="{18D8F793-9262-3A45-A133-2C3E835F6B4A}"/>
              </a:ext>
            </a:extLst>
          </p:cNvPr>
          <p:cNvSpPr>
            <a:spLocks noGrp="1"/>
          </p:cNvSpPr>
          <p:nvPr>
            <p:ph type="title"/>
          </p:nvPr>
        </p:nvSpPr>
        <p:spPr>
          <a:xfrm>
            <a:off x="586799" y="504000"/>
            <a:ext cx="6765571" cy="720000"/>
          </a:xfrm>
        </p:spPr>
        <p:txBody>
          <a:bodyPr anchor="t" anchorCtr="0">
            <a:noAutofit/>
          </a:bodyPr>
          <a:lstStyle/>
          <a:p>
            <a:r>
              <a:rPr lang="en-GB" sz="4500" b="1" dirty="0">
                <a:solidFill>
                  <a:srgbClr val="004D6C"/>
                </a:solidFill>
              </a:rPr>
              <a:t>Call on Arctic research</a:t>
            </a:r>
            <a:endParaRPr lang="en-GB" sz="4500" dirty="0">
              <a:solidFill>
                <a:srgbClr val="004D6C"/>
              </a:solidFill>
              <a:latin typeface="Arial" panose="020B0604020202020204" pitchFamily="34" charset="0"/>
              <a:cs typeface="Arial" panose="020B0604020202020204" pitchFamily="34" charset="0"/>
            </a:endParaRPr>
          </a:p>
        </p:txBody>
      </p:sp>
      <p:sp>
        <p:nvSpPr>
          <p:cNvPr id="27" name="object 18">
            <a:extLst>
              <a:ext uri="{FF2B5EF4-FFF2-40B4-BE49-F238E27FC236}">
                <a16:creationId xmlns:a16="http://schemas.microsoft.com/office/drawing/2014/main" id="{1F04122B-BD8D-3D44-94A3-F4C63428720F}"/>
              </a:ext>
            </a:extLst>
          </p:cNvPr>
          <p:cNvSpPr txBox="1"/>
          <p:nvPr/>
        </p:nvSpPr>
        <p:spPr>
          <a:xfrm>
            <a:off x="586799" y="3010937"/>
            <a:ext cx="4932430" cy="3829253"/>
          </a:xfrm>
          <a:prstGeom prst="rect">
            <a:avLst/>
          </a:prstGeom>
        </p:spPr>
        <p:txBody>
          <a:bodyPr vert="horz" wrap="square" lIns="0" tIns="12700" rIns="0" bIns="0" rtlCol="0">
            <a:spAutoFit/>
          </a:bodyPr>
          <a:lstStyle/>
          <a:p>
            <a:r>
              <a:rPr lang="en-US" sz="1400" dirty="0">
                <a:solidFill>
                  <a:schemeClr val="bg1"/>
                </a:solidFill>
                <a:latin typeface="Arial" panose="020B0604020202020204" pitchFamily="34" charset="0"/>
                <a:cs typeface="Arial" panose="020B0604020202020204" pitchFamily="34" charset="0"/>
              </a:rPr>
              <a:t>For further information and inspiration as well as links to examples of relevant guidelines and documents, DFF refers to an appendix on Indigenous Peoples’ perspectives in Arctic research, which appeared in NordForsk’s call </a:t>
            </a:r>
            <a:r>
              <a:rPr lang="en-US" sz="1400" i="1" dirty="0">
                <a:solidFill>
                  <a:schemeClr val="bg1"/>
                </a:solidFill>
                <a:latin typeface="Arial" panose="020B0604020202020204" pitchFamily="34" charset="0"/>
                <a:cs typeface="Arial" panose="020B0604020202020204" pitchFamily="34" charset="0"/>
              </a:rPr>
              <a:t>Sustainable Development of the Arctic</a:t>
            </a:r>
            <a:r>
              <a:rPr lang="en-US" sz="1400" dirty="0">
                <a:solidFill>
                  <a:schemeClr val="bg1"/>
                </a:solidFill>
                <a:latin typeface="Arial" panose="020B0604020202020204" pitchFamily="34" charset="0"/>
                <a:cs typeface="Arial" panose="020B0604020202020204" pitchFamily="34" charset="0"/>
              </a:rPr>
              <a:t>.</a:t>
            </a:r>
          </a:p>
          <a:p>
            <a:endParaRPr lang="en-US" sz="500" dirty="0">
              <a:solidFill>
                <a:schemeClr val="bg1"/>
              </a:solidFill>
              <a:latin typeface="Arial" panose="020B0604020202020204" pitchFamily="34" charset="0"/>
              <a:cs typeface="Arial" panose="020B0604020202020204" pitchFamily="34" charset="0"/>
            </a:endParaRPr>
          </a:p>
          <a:p>
            <a:r>
              <a:rPr lang="en-US" sz="1400" dirty="0">
                <a:solidFill>
                  <a:schemeClr val="bg1"/>
                </a:solidFill>
                <a:latin typeface="Arial" panose="020B0604020202020204" pitchFamily="34" charset="0"/>
                <a:cs typeface="Arial" panose="020B0604020202020204" pitchFamily="34" charset="0"/>
              </a:rPr>
              <a:t>For research projects in Greenland, DFF also refers to Arctic Hub, which serves as a central point of contact for Greenland’s local and international research community. Arctic Hub can, among other things, assist with the creation of networks, arrange contacts and provide feedback on how to bridge between research and local communities.</a:t>
            </a:r>
          </a:p>
          <a:p>
            <a:endParaRPr lang="en-US" sz="500" dirty="0">
              <a:solidFill>
                <a:schemeClr val="bg1"/>
              </a:solidFill>
              <a:latin typeface="Arial" panose="020B0604020202020204" pitchFamily="34" charset="0"/>
              <a:cs typeface="Arial" panose="020B0604020202020204" pitchFamily="34" charset="0"/>
            </a:endParaRPr>
          </a:p>
          <a:p>
            <a:r>
              <a:rPr lang="en-US" sz="1400" dirty="0">
                <a:solidFill>
                  <a:schemeClr val="bg1"/>
                </a:solidFill>
                <a:latin typeface="Arial" panose="020B0604020202020204" pitchFamily="34" charset="0"/>
                <a:cs typeface="Arial" panose="020B0604020202020204" pitchFamily="34" charset="0"/>
              </a:rPr>
              <a:t>For research projects in the Faroe Islands, DFF also refers to Granskingarráðið – Research Council Faroe Islands, which serves as a central point of contact for the Faroe Islands’ local and international research community. Granskingarráðið can, among other things, assist in arranging contact to institutions and researchers.</a:t>
            </a:r>
            <a:endParaRPr lang="en-GB" sz="1400" dirty="0">
              <a:solidFill>
                <a:schemeClr val="bg1"/>
              </a:solidFill>
              <a:latin typeface="Arial" panose="020B0604020202020204" pitchFamily="34" charset="0"/>
              <a:cs typeface="Arial" panose="020B0604020202020204" pitchFamily="34" charset="0"/>
            </a:endParaRPr>
          </a:p>
        </p:txBody>
      </p:sp>
      <p:sp>
        <p:nvSpPr>
          <p:cNvPr id="29" name="object 22">
            <a:extLst>
              <a:ext uri="{FF2B5EF4-FFF2-40B4-BE49-F238E27FC236}">
                <a16:creationId xmlns:a16="http://schemas.microsoft.com/office/drawing/2014/main" id="{2BCCB432-51F5-A046-BC4E-F162DACC32BB}"/>
              </a:ext>
            </a:extLst>
          </p:cNvPr>
          <p:cNvSpPr txBox="1"/>
          <p:nvPr/>
        </p:nvSpPr>
        <p:spPr>
          <a:xfrm>
            <a:off x="586799" y="2321077"/>
            <a:ext cx="4810329" cy="461665"/>
          </a:xfrm>
          <a:prstGeom prst="rect">
            <a:avLst/>
          </a:prstGeom>
        </p:spPr>
        <p:txBody>
          <a:bodyPr vert="horz" wrap="square" lIns="0" tIns="12700" rIns="0" bIns="0" rtlCol="0">
            <a:spAutoFit/>
          </a:bodyPr>
          <a:lstStyle/>
          <a:p>
            <a:pPr>
              <a:lnSpc>
                <a:spcPts val="3520"/>
              </a:lnSpc>
            </a:pPr>
            <a:r>
              <a:rPr lang="en-GB" sz="3600" b="1" spc="95" dirty="0">
                <a:solidFill>
                  <a:schemeClr val="bg1"/>
                </a:solidFill>
                <a:latin typeface="Arial" panose="020B0604020202020204" pitchFamily="34" charset="0"/>
                <a:cs typeface="Arial" panose="020B0604020202020204" pitchFamily="34" charset="0"/>
              </a:rPr>
              <a:t>Paragraph from call</a:t>
            </a:r>
            <a:endParaRPr lang="en-GB" sz="3600" b="1" dirty="0">
              <a:solidFill>
                <a:schemeClr val="bg1"/>
              </a:solidFill>
              <a:latin typeface="Arial" panose="020B0604020202020204" pitchFamily="34" charset="0"/>
              <a:cs typeface="Arial" panose="020B0604020202020204" pitchFamily="34" charset="0"/>
            </a:endParaRPr>
          </a:p>
        </p:txBody>
      </p:sp>
      <p:sp>
        <p:nvSpPr>
          <p:cNvPr id="16" name="object 18">
            <a:extLst>
              <a:ext uri="{FF2B5EF4-FFF2-40B4-BE49-F238E27FC236}">
                <a16:creationId xmlns:a16="http://schemas.microsoft.com/office/drawing/2014/main" id="{D790E019-A72F-344A-8F0F-1A9622395CDA}"/>
              </a:ext>
            </a:extLst>
          </p:cNvPr>
          <p:cNvSpPr txBox="1"/>
          <p:nvPr/>
        </p:nvSpPr>
        <p:spPr>
          <a:xfrm>
            <a:off x="6645072" y="3010937"/>
            <a:ext cx="4924054" cy="3182923"/>
          </a:xfrm>
          <a:prstGeom prst="rect">
            <a:avLst/>
          </a:prstGeom>
        </p:spPr>
        <p:txBody>
          <a:bodyPr vert="horz" wrap="square" lIns="0" tIns="12700" rIns="0" bIns="0" rtlCol="0">
            <a:spAutoFit/>
          </a:bodyPr>
          <a:lstStyle/>
          <a:p>
            <a:r>
              <a:rPr lang="en-GB" b="1" dirty="0">
                <a:solidFill>
                  <a:schemeClr val="bg1"/>
                </a:solidFill>
                <a:latin typeface="Arial" panose="020B0604020202020204" pitchFamily="34" charset="0"/>
                <a:cs typeface="Arial" panose="020B0604020202020204" pitchFamily="34" charset="0"/>
              </a:rPr>
              <a:t>Three paragraphs of the theme focus on:</a:t>
            </a:r>
          </a:p>
          <a:p>
            <a:endParaRPr lang="en-GB"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Working with Indigenous Peoples’ perspectives in Arctic research entails many different considerations – see the NordForsk appendix for inspiration</a:t>
            </a:r>
          </a:p>
          <a:p>
            <a:pPr marL="285750" indent="-285750">
              <a:buFont typeface="Arial" panose="020B0604020202020204" pitchFamily="34" charset="0"/>
              <a:buChar char="•"/>
            </a:pPr>
            <a:endParaRPr lang="en-US" sz="8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For projects in Greenland and the Faroe Islands, consider contacting relevant organisations that can be of assistance in various matters, e.g. arranging contacts between researchers and local communities</a:t>
            </a:r>
          </a:p>
        </p:txBody>
      </p:sp>
      <p:sp>
        <p:nvSpPr>
          <p:cNvPr id="17" name="object 22">
            <a:extLst>
              <a:ext uri="{FF2B5EF4-FFF2-40B4-BE49-F238E27FC236}">
                <a16:creationId xmlns:a16="http://schemas.microsoft.com/office/drawing/2014/main" id="{D695C07A-CD21-CD44-9740-F1E10114B868}"/>
              </a:ext>
            </a:extLst>
          </p:cNvPr>
          <p:cNvSpPr txBox="1"/>
          <p:nvPr/>
        </p:nvSpPr>
        <p:spPr>
          <a:xfrm>
            <a:off x="6645072" y="2321076"/>
            <a:ext cx="4810329" cy="461665"/>
          </a:xfrm>
          <a:prstGeom prst="rect">
            <a:avLst/>
          </a:prstGeom>
        </p:spPr>
        <p:txBody>
          <a:bodyPr vert="horz" wrap="square" lIns="0" tIns="12700" rIns="0" bIns="0" rtlCol="0">
            <a:spAutoFit/>
          </a:bodyPr>
          <a:lstStyle/>
          <a:p>
            <a:pPr>
              <a:lnSpc>
                <a:spcPts val="3520"/>
              </a:lnSpc>
            </a:pPr>
            <a:r>
              <a:rPr lang="da-DK" sz="3600" b="1" spc="95" dirty="0">
                <a:solidFill>
                  <a:schemeClr val="bg1"/>
                </a:solidFill>
                <a:latin typeface="Arial" panose="020B0604020202020204" pitchFamily="34" charset="0"/>
                <a:cs typeface="Arial" panose="020B0604020202020204" pitchFamily="34" charset="0"/>
              </a:rPr>
              <a:t>Short summary</a:t>
            </a:r>
            <a:endParaRPr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1044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lede 11">
            <a:extLst>
              <a:ext uri="{FF2B5EF4-FFF2-40B4-BE49-F238E27FC236}">
                <a16:creationId xmlns:a16="http://schemas.microsoft.com/office/drawing/2014/main" id="{CD0C78FC-ADF8-4CC3-9822-F14F24A6DEAF}"/>
              </a:ext>
            </a:extLst>
          </p:cNvPr>
          <p:cNvPicPr>
            <a:picLocks noChangeAspect="1"/>
          </p:cNvPicPr>
          <p:nvPr/>
        </p:nvPicPr>
        <p:blipFill rotWithShape="1">
          <a:blip r:embed="rId3">
            <a:duotone>
              <a:prstClr val="black"/>
              <a:schemeClr val="accent5">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Lst>
          </a:blip>
          <a:srcRect l="72093"/>
          <a:stretch/>
        </p:blipFill>
        <p:spPr>
          <a:xfrm rot="16200000">
            <a:off x="9780920" y="-497220"/>
            <a:ext cx="1913860" cy="2908300"/>
          </a:xfrm>
          <a:prstGeom prst="rect">
            <a:avLst/>
          </a:prstGeom>
        </p:spPr>
      </p:pic>
      <p:sp>
        <p:nvSpPr>
          <p:cNvPr id="18" name="Rectangle 11">
            <a:extLst>
              <a:ext uri="{FF2B5EF4-FFF2-40B4-BE49-F238E27FC236}">
                <a16:creationId xmlns:a16="http://schemas.microsoft.com/office/drawing/2014/main" id="{7C45AC5D-9DD3-354F-B051-B93E73B3894A}"/>
              </a:ext>
            </a:extLst>
          </p:cNvPr>
          <p:cNvSpPr>
            <a:spLocks noGrp="1" noRot="1" noMove="1" noResize="1" noEditPoints="1" noAdjustHandles="1" noChangeArrowheads="1" noChangeShapeType="1"/>
          </p:cNvSpPr>
          <p:nvPr/>
        </p:nvSpPr>
        <p:spPr>
          <a:xfrm>
            <a:off x="-2889" y="1913860"/>
            <a:ext cx="6085040" cy="4944140"/>
          </a:xfrm>
          <a:prstGeom prst="rect">
            <a:avLst/>
          </a:prstGeom>
          <a:solidFill>
            <a:srgbClr val="004D6C"/>
          </a:solidFill>
          <a:ln w="6350">
            <a:noFill/>
          </a:ln>
        </p:spPr>
        <p:txBody>
          <a:bodyPr lIns="0" tIns="0" rIns="0" bIns="0" rtlCol="0" anchor="ctr">
            <a:noAutofit/>
          </a:bodyPr>
          <a:lstStyle/>
          <a:p>
            <a:pPr marL="0" algn="ctr"/>
            <a:endParaRPr lang="da-DK" sz="1400" dirty="0" err="1">
              <a:solidFill>
                <a:schemeClr val="bg1"/>
              </a:solidFill>
            </a:endParaRPr>
          </a:p>
        </p:txBody>
      </p:sp>
      <p:sp>
        <p:nvSpPr>
          <p:cNvPr id="38" name="Rectangle 11">
            <a:extLst>
              <a:ext uri="{FF2B5EF4-FFF2-40B4-BE49-F238E27FC236}">
                <a16:creationId xmlns:a16="http://schemas.microsoft.com/office/drawing/2014/main" id="{FD12E3D4-ABE7-C149-A9EE-A076DB5753A8}"/>
              </a:ext>
            </a:extLst>
          </p:cNvPr>
          <p:cNvSpPr>
            <a:spLocks noGrp="1" noRot="1" noMove="1" noResize="1" noEditPoints="1" noAdjustHandles="1" noChangeArrowheads="1" noChangeShapeType="1"/>
          </p:cNvSpPr>
          <p:nvPr/>
        </p:nvSpPr>
        <p:spPr>
          <a:xfrm>
            <a:off x="6082150" y="1913860"/>
            <a:ext cx="6109849" cy="4944140"/>
          </a:xfrm>
          <a:prstGeom prst="rect">
            <a:avLst/>
          </a:prstGeom>
          <a:solidFill>
            <a:schemeClr val="accent5">
              <a:lumMod val="75000"/>
              <a:alpha val="80000"/>
            </a:schemeClr>
          </a:solidFill>
          <a:ln w="6350">
            <a:noFill/>
          </a:ln>
        </p:spPr>
        <p:txBody>
          <a:bodyPr lIns="0" tIns="0" rIns="0" bIns="0" rtlCol="0" anchor="ctr">
            <a:noAutofit/>
          </a:bodyPr>
          <a:lstStyle/>
          <a:p>
            <a:pPr marL="0" algn="ctr"/>
            <a:endParaRPr lang="da-DK" sz="1400" dirty="0" err="1">
              <a:solidFill>
                <a:schemeClr val="bg1"/>
              </a:solidFill>
            </a:endParaRPr>
          </a:p>
        </p:txBody>
      </p:sp>
      <p:sp>
        <p:nvSpPr>
          <p:cNvPr id="34" name="Tekstfelt 33">
            <a:extLst>
              <a:ext uri="{FF2B5EF4-FFF2-40B4-BE49-F238E27FC236}">
                <a16:creationId xmlns:a16="http://schemas.microsoft.com/office/drawing/2014/main" id="{AF9B20B2-59B8-3840-BF61-A73D7BAE5354}"/>
              </a:ext>
            </a:extLst>
          </p:cNvPr>
          <p:cNvSpPr txBox="1"/>
          <p:nvPr/>
        </p:nvSpPr>
        <p:spPr>
          <a:xfrm>
            <a:off x="6947210" y="-66907"/>
            <a:ext cx="0" cy="0"/>
          </a:xfrm>
          <a:prstGeom prst="rect">
            <a:avLst/>
          </a:prstGeom>
          <a:noFill/>
        </p:spPr>
        <p:txBody>
          <a:bodyPr wrap="none" lIns="0" tIns="0" rIns="0" bIns="0" rtlCol="0">
            <a:noAutofit/>
          </a:bodyPr>
          <a:lstStyle/>
          <a:p>
            <a:pPr algn="l"/>
            <a:endParaRPr lang="da-DK" sz="1200" dirty="0" err="1">
              <a:solidFill>
                <a:srgbClr val="004B6D"/>
              </a:solidFill>
            </a:endParaRPr>
          </a:p>
        </p:txBody>
      </p:sp>
      <p:sp>
        <p:nvSpPr>
          <p:cNvPr id="8" name="Title 5">
            <a:extLst>
              <a:ext uri="{FF2B5EF4-FFF2-40B4-BE49-F238E27FC236}">
                <a16:creationId xmlns:a16="http://schemas.microsoft.com/office/drawing/2014/main" id="{18D8F793-9262-3A45-A133-2C3E835F6B4A}"/>
              </a:ext>
            </a:extLst>
          </p:cNvPr>
          <p:cNvSpPr>
            <a:spLocks noGrp="1"/>
          </p:cNvSpPr>
          <p:nvPr>
            <p:ph type="title"/>
          </p:nvPr>
        </p:nvSpPr>
        <p:spPr>
          <a:xfrm>
            <a:off x="586799" y="504000"/>
            <a:ext cx="6765571" cy="720000"/>
          </a:xfrm>
        </p:spPr>
        <p:txBody>
          <a:bodyPr anchor="t" anchorCtr="0">
            <a:noAutofit/>
          </a:bodyPr>
          <a:lstStyle/>
          <a:p>
            <a:r>
              <a:rPr lang="en-GB" sz="4500" b="1" dirty="0">
                <a:solidFill>
                  <a:srgbClr val="004D6C"/>
                </a:solidFill>
              </a:rPr>
              <a:t>Call on Arctic research</a:t>
            </a:r>
            <a:endParaRPr lang="en-GB" sz="4500" dirty="0">
              <a:solidFill>
                <a:srgbClr val="004D6C"/>
              </a:solidFill>
              <a:latin typeface="Arial" panose="020B0604020202020204" pitchFamily="34" charset="0"/>
              <a:cs typeface="Arial" panose="020B0604020202020204" pitchFamily="34" charset="0"/>
            </a:endParaRPr>
          </a:p>
        </p:txBody>
      </p:sp>
      <p:sp>
        <p:nvSpPr>
          <p:cNvPr id="27" name="object 18">
            <a:extLst>
              <a:ext uri="{FF2B5EF4-FFF2-40B4-BE49-F238E27FC236}">
                <a16:creationId xmlns:a16="http://schemas.microsoft.com/office/drawing/2014/main" id="{1F04122B-BD8D-3D44-94A3-F4C63428720F}"/>
              </a:ext>
            </a:extLst>
          </p:cNvPr>
          <p:cNvSpPr txBox="1"/>
          <p:nvPr/>
        </p:nvSpPr>
        <p:spPr>
          <a:xfrm>
            <a:off x="586799" y="3010937"/>
            <a:ext cx="4924054" cy="3459922"/>
          </a:xfrm>
          <a:prstGeom prst="rect">
            <a:avLst/>
          </a:prstGeom>
        </p:spPr>
        <p:txBody>
          <a:bodyPr vert="horz" wrap="square" lIns="0" tIns="12700" rIns="0" bIns="0" rtlCol="0">
            <a:spAutoFit/>
          </a:bodyPr>
          <a:lstStyle/>
          <a:p>
            <a:r>
              <a:rPr lang="en-US" sz="1400" dirty="0">
                <a:solidFill>
                  <a:schemeClr val="bg1"/>
                </a:solidFill>
                <a:latin typeface="Arial" panose="020B0604020202020204" pitchFamily="34" charset="0"/>
                <a:cs typeface="Arial" panose="020B0604020202020204" pitchFamily="34" charset="0"/>
              </a:rPr>
              <a:t>DFF notes that it is your responsibility, as an applicant, to ensure that your research project meets the national and international declarations, rules, guidelines, protocols, or similar, that are applicable in the particular area(s) where the research will take place, and/or where the research has concrete significance. The research project must also meet any research-ethical guidelines at an institutional level, etc. This applies, e.g., to research projects that fully or partially take place in, or has significance for Greenland or the Faroe Islands, where DFF refers to </a:t>
            </a:r>
            <a:r>
              <a:rPr lang="en-US" sz="1400" i="1" dirty="0">
                <a:solidFill>
                  <a:schemeClr val="bg1"/>
                </a:solidFill>
                <a:latin typeface="Arial" panose="020B0604020202020204" pitchFamily="34" charset="0"/>
                <a:cs typeface="Arial" panose="020B0604020202020204" pitchFamily="34" charset="0"/>
              </a:rPr>
              <a:t>Greenland’s National Research Strategy</a:t>
            </a:r>
            <a:r>
              <a:rPr lang="en-US" sz="1400" dirty="0">
                <a:solidFill>
                  <a:schemeClr val="bg1"/>
                </a:solidFill>
                <a:latin typeface="Arial" panose="020B0604020202020204" pitchFamily="34" charset="0"/>
                <a:cs typeface="Arial" panose="020B0604020202020204" pitchFamily="34" charset="0"/>
              </a:rPr>
              <a:t> from 2022 and </a:t>
            </a:r>
            <a:r>
              <a:rPr lang="en-US" sz="1400" i="1" dirty="0">
                <a:solidFill>
                  <a:schemeClr val="bg1"/>
                </a:solidFill>
                <a:latin typeface="Arial" panose="020B0604020202020204" pitchFamily="34" charset="0"/>
                <a:cs typeface="Arial" panose="020B0604020202020204" pitchFamily="34" charset="0"/>
              </a:rPr>
              <a:t>Arctic Policy of the Faroe Islands</a:t>
            </a:r>
            <a:r>
              <a:rPr lang="en-US" sz="1400" dirty="0">
                <a:solidFill>
                  <a:schemeClr val="bg1"/>
                </a:solidFill>
                <a:latin typeface="Arial" panose="020B0604020202020204" pitchFamily="34" charset="0"/>
                <a:cs typeface="Arial" panose="020B0604020202020204" pitchFamily="34" charset="0"/>
              </a:rPr>
              <a:t> from 2024. For research projects that involve Indigenous Peoples, DFF refers to the United Nations’ </a:t>
            </a:r>
            <a:r>
              <a:rPr lang="en-US" sz="1400" i="1" dirty="0">
                <a:solidFill>
                  <a:schemeClr val="bg1"/>
                </a:solidFill>
                <a:latin typeface="Arial" panose="020B0604020202020204" pitchFamily="34" charset="0"/>
                <a:cs typeface="Arial" panose="020B0604020202020204" pitchFamily="34" charset="0"/>
              </a:rPr>
              <a:t>Declaration on the Rights of Indigenous Peoples</a:t>
            </a:r>
            <a:r>
              <a:rPr lang="en-US" sz="1400" dirty="0">
                <a:solidFill>
                  <a:schemeClr val="bg1"/>
                </a:solidFill>
                <a:latin typeface="Arial" panose="020B0604020202020204" pitchFamily="34" charset="0"/>
                <a:cs typeface="Arial" panose="020B0604020202020204" pitchFamily="34" charset="0"/>
              </a:rPr>
              <a:t> as well as </a:t>
            </a:r>
            <a:r>
              <a:rPr lang="en-US" sz="1400" i="1" dirty="0">
                <a:solidFill>
                  <a:schemeClr val="bg1"/>
                </a:solidFill>
                <a:latin typeface="Arial" panose="020B0604020202020204" pitchFamily="34" charset="0"/>
                <a:cs typeface="Arial" panose="020B0604020202020204" pitchFamily="34" charset="0"/>
              </a:rPr>
              <a:t>The Circumpolar Inuit Protocols for Equitable and Ethical Engagement</a:t>
            </a:r>
            <a:r>
              <a:rPr lang="en-US" sz="1400" dirty="0">
                <a:solidFill>
                  <a:schemeClr val="bg1"/>
                </a:solidFill>
                <a:latin typeface="Arial" panose="020B0604020202020204" pitchFamily="34" charset="0"/>
                <a:cs typeface="Arial" panose="020B0604020202020204" pitchFamily="34" charset="0"/>
              </a:rPr>
              <a:t>, known as the EEE protocols.</a:t>
            </a:r>
            <a:endParaRPr lang="en-GB" sz="1400" dirty="0">
              <a:solidFill>
                <a:schemeClr val="bg1"/>
              </a:solidFill>
              <a:latin typeface="Arial" panose="020B0604020202020204" pitchFamily="34" charset="0"/>
              <a:cs typeface="Arial" panose="020B0604020202020204" pitchFamily="34" charset="0"/>
            </a:endParaRPr>
          </a:p>
        </p:txBody>
      </p:sp>
      <p:sp>
        <p:nvSpPr>
          <p:cNvPr id="29" name="object 22">
            <a:extLst>
              <a:ext uri="{FF2B5EF4-FFF2-40B4-BE49-F238E27FC236}">
                <a16:creationId xmlns:a16="http://schemas.microsoft.com/office/drawing/2014/main" id="{2BCCB432-51F5-A046-BC4E-F162DACC32BB}"/>
              </a:ext>
            </a:extLst>
          </p:cNvPr>
          <p:cNvSpPr txBox="1"/>
          <p:nvPr/>
        </p:nvSpPr>
        <p:spPr>
          <a:xfrm>
            <a:off x="586799" y="2321077"/>
            <a:ext cx="4810329" cy="461665"/>
          </a:xfrm>
          <a:prstGeom prst="rect">
            <a:avLst/>
          </a:prstGeom>
        </p:spPr>
        <p:txBody>
          <a:bodyPr vert="horz" wrap="square" lIns="0" tIns="12700" rIns="0" bIns="0" rtlCol="0">
            <a:spAutoFit/>
          </a:bodyPr>
          <a:lstStyle/>
          <a:p>
            <a:pPr>
              <a:lnSpc>
                <a:spcPts val="3520"/>
              </a:lnSpc>
            </a:pPr>
            <a:r>
              <a:rPr lang="en-GB" sz="3600" b="1" spc="95" dirty="0">
                <a:solidFill>
                  <a:schemeClr val="bg1"/>
                </a:solidFill>
                <a:latin typeface="Arial" panose="020B0604020202020204" pitchFamily="34" charset="0"/>
                <a:cs typeface="Arial" panose="020B0604020202020204" pitchFamily="34" charset="0"/>
              </a:rPr>
              <a:t>Paragraph from call</a:t>
            </a:r>
            <a:endParaRPr lang="en-GB" sz="3600" b="1" dirty="0">
              <a:solidFill>
                <a:schemeClr val="bg1"/>
              </a:solidFill>
              <a:latin typeface="Arial" panose="020B0604020202020204" pitchFamily="34" charset="0"/>
              <a:cs typeface="Arial" panose="020B0604020202020204" pitchFamily="34" charset="0"/>
            </a:endParaRPr>
          </a:p>
        </p:txBody>
      </p:sp>
      <p:sp>
        <p:nvSpPr>
          <p:cNvPr id="16" name="object 18">
            <a:extLst>
              <a:ext uri="{FF2B5EF4-FFF2-40B4-BE49-F238E27FC236}">
                <a16:creationId xmlns:a16="http://schemas.microsoft.com/office/drawing/2014/main" id="{D790E019-A72F-344A-8F0F-1A9622395CDA}"/>
              </a:ext>
            </a:extLst>
          </p:cNvPr>
          <p:cNvSpPr txBox="1"/>
          <p:nvPr/>
        </p:nvSpPr>
        <p:spPr>
          <a:xfrm>
            <a:off x="6645072" y="3010937"/>
            <a:ext cx="4924054" cy="3306033"/>
          </a:xfrm>
          <a:prstGeom prst="rect">
            <a:avLst/>
          </a:prstGeom>
        </p:spPr>
        <p:txBody>
          <a:bodyPr vert="horz" wrap="square" lIns="0" tIns="12700" rIns="0" bIns="0" rtlCol="0">
            <a:spAutoFit/>
          </a:bodyPr>
          <a:lstStyle/>
          <a:p>
            <a:r>
              <a:rPr lang="en-GB" b="1" dirty="0">
                <a:solidFill>
                  <a:schemeClr val="bg1"/>
                </a:solidFill>
                <a:latin typeface="Arial" panose="020B0604020202020204" pitchFamily="34" charset="0"/>
                <a:cs typeface="Arial" panose="020B0604020202020204" pitchFamily="34" charset="0"/>
              </a:rPr>
              <a:t>The final paragraph of the theme focus on:</a:t>
            </a:r>
          </a:p>
          <a:p>
            <a:endParaRPr lang="en-GB"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Across the Arctic region, there are many different rules, guidelines and protocols that apply for conducting research</a:t>
            </a:r>
          </a:p>
          <a:p>
            <a:pPr marL="285750" indent="-285750">
              <a:buFont typeface="Arial" panose="020B0604020202020204" pitchFamily="34" charset="0"/>
              <a:buChar char="•"/>
            </a:pPr>
            <a:endParaRPr lang="en-US" sz="8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Make sure to meet the (inter)national requirements for your research – it is your responsibility to ensure this</a:t>
            </a:r>
          </a:p>
          <a:p>
            <a:pPr marL="285750" indent="-285750">
              <a:buFont typeface="Arial" panose="020B0604020202020204" pitchFamily="34" charset="0"/>
              <a:buChar char="•"/>
            </a:pPr>
            <a:endParaRPr lang="en-US" sz="8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See also national strategies and policies from the country or area, where the research takes place, or has significance for</a:t>
            </a:r>
          </a:p>
        </p:txBody>
      </p:sp>
      <p:sp>
        <p:nvSpPr>
          <p:cNvPr id="17" name="object 22">
            <a:extLst>
              <a:ext uri="{FF2B5EF4-FFF2-40B4-BE49-F238E27FC236}">
                <a16:creationId xmlns:a16="http://schemas.microsoft.com/office/drawing/2014/main" id="{D695C07A-CD21-CD44-9740-F1E10114B868}"/>
              </a:ext>
            </a:extLst>
          </p:cNvPr>
          <p:cNvSpPr txBox="1"/>
          <p:nvPr/>
        </p:nvSpPr>
        <p:spPr>
          <a:xfrm>
            <a:off x="6645072" y="2321076"/>
            <a:ext cx="4810329" cy="461665"/>
          </a:xfrm>
          <a:prstGeom prst="rect">
            <a:avLst/>
          </a:prstGeom>
        </p:spPr>
        <p:txBody>
          <a:bodyPr vert="horz" wrap="square" lIns="0" tIns="12700" rIns="0" bIns="0" rtlCol="0">
            <a:spAutoFit/>
          </a:bodyPr>
          <a:lstStyle/>
          <a:p>
            <a:pPr>
              <a:lnSpc>
                <a:spcPts val="3520"/>
              </a:lnSpc>
            </a:pPr>
            <a:r>
              <a:rPr lang="da-DK" sz="3600" b="1" spc="95" dirty="0">
                <a:solidFill>
                  <a:schemeClr val="bg1"/>
                </a:solidFill>
                <a:latin typeface="Arial" panose="020B0604020202020204" pitchFamily="34" charset="0"/>
                <a:cs typeface="Arial" panose="020B0604020202020204" pitchFamily="34" charset="0"/>
              </a:rPr>
              <a:t>Short summary</a:t>
            </a:r>
            <a:endParaRPr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9895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3" name="Rectangle 11">
            <a:extLst>
              <a:ext uri="{FF2B5EF4-FFF2-40B4-BE49-F238E27FC236}">
                <a16:creationId xmlns:a16="http://schemas.microsoft.com/office/drawing/2014/main" id="{DB4B31AF-76B8-FD46-8989-274D52E7866E}"/>
              </a:ext>
            </a:extLst>
          </p:cNvPr>
          <p:cNvSpPr>
            <a:spLocks noGrp="1" noRot="1" noMove="1" noResize="1" noEditPoints="1" noAdjustHandles="1" noChangeArrowheads="1" noChangeShapeType="1"/>
          </p:cNvSpPr>
          <p:nvPr/>
        </p:nvSpPr>
        <p:spPr>
          <a:xfrm>
            <a:off x="9168654" y="0"/>
            <a:ext cx="3060000" cy="6858000"/>
          </a:xfrm>
          <a:prstGeom prst="rect">
            <a:avLst/>
          </a:prstGeom>
          <a:solidFill>
            <a:srgbClr val="004D6C"/>
          </a:solidFill>
          <a:ln w="6350">
            <a:noFill/>
          </a:ln>
        </p:spPr>
        <p:txBody>
          <a:bodyPr lIns="0" tIns="0" rIns="0" bIns="0" rtlCol="0" anchor="ctr">
            <a:noAutofit/>
          </a:bodyPr>
          <a:lstStyle/>
          <a:p>
            <a:pPr marL="0" algn="ctr"/>
            <a:endParaRPr lang="da-DK" sz="1400" dirty="0" err="1">
              <a:solidFill>
                <a:schemeClr val="bg1"/>
              </a:solidFill>
            </a:endParaRPr>
          </a:p>
        </p:txBody>
      </p:sp>
      <p:sp>
        <p:nvSpPr>
          <p:cNvPr id="34" name="Tekstfelt 33">
            <a:extLst>
              <a:ext uri="{FF2B5EF4-FFF2-40B4-BE49-F238E27FC236}">
                <a16:creationId xmlns:a16="http://schemas.microsoft.com/office/drawing/2014/main" id="{AF9B20B2-59B8-3840-BF61-A73D7BAE5354}"/>
              </a:ext>
            </a:extLst>
          </p:cNvPr>
          <p:cNvSpPr txBox="1"/>
          <p:nvPr/>
        </p:nvSpPr>
        <p:spPr>
          <a:xfrm flipH="1">
            <a:off x="10691769" y="-229836"/>
            <a:ext cx="45719" cy="45719"/>
          </a:xfrm>
          <a:prstGeom prst="rect">
            <a:avLst/>
          </a:prstGeom>
          <a:noFill/>
        </p:spPr>
        <p:txBody>
          <a:bodyPr wrap="none" lIns="0" tIns="0" rIns="0" bIns="0" rtlCol="0">
            <a:noAutofit/>
          </a:bodyPr>
          <a:lstStyle/>
          <a:p>
            <a:pPr algn="l"/>
            <a:endParaRPr lang="da-DK" sz="1200" dirty="0" err="1">
              <a:solidFill>
                <a:srgbClr val="004B6D"/>
              </a:solidFill>
            </a:endParaRPr>
          </a:p>
        </p:txBody>
      </p:sp>
      <p:sp>
        <p:nvSpPr>
          <p:cNvPr id="11" name="Title 5">
            <a:extLst>
              <a:ext uri="{FF2B5EF4-FFF2-40B4-BE49-F238E27FC236}">
                <a16:creationId xmlns:a16="http://schemas.microsoft.com/office/drawing/2014/main" id="{4B1225A6-8BAA-414E-8A07-0C3C8A94C828}"/>
              </a:ext>
            </a:extLst>
          </p:cNvPr>
          <p:cNvSpPr>
            <a:spLocks noGrp="1"/>
          </p:cNvSpPr>
          <p:nvPr>
            <p:ph type="title"/>
          </p:nvPr>
        </p:nvSpPr>
        <p:spPr>
          <a:xfrm>
            <a:off x="587839" y="504000"/>
            <a:ext cx="7925540" cy="1253499"/>
          </a:xfrm>
        </p:spPr>
        <p:txBody>
          <a:bodyPr anchor="t" anchorCtr="0">
            <a:normAutofit/>
          </a:bodyPr>
          <a:lstStyle/>
          <a:p>
            <a:r>
              <a:rPr lang="en-US" sz="3600" b="1" dirty="0">
                <a:solidFill>
                  <a:srgbClr val="004D6C"/>
                </a:solidFill>
              </a:rPr>
              <a:t>Project description and appendix</a:t>
            </a:r>
            <a:endParaRPr lang="da-DK" sz="2000" dirty="0">
              <a:solidFill>
                <a:srgbClr val="004D6C"/>
              </a:solidFill>
              <a:latin typeface="Arial" panose="020B0604020202020204" pitchFamily="34" charset="0"/>
              <a:cs typeface="Arial" panose="020B0604020202020204" pitchFamily="34" charset="0"/>
            </a:endParaRPr>
          </a:p>
        </p:txBody>
      </p:sp>
      <p:sp>
        <p:nvSpPr>
          <p:cNvPr id="8" name="Tekstfelt 7">
            <a:extLst>
              <a:ext uri="{FF2B5EF4-FFF2-40B4-BE49-F238E27FC236}">
                <a16:creationId xmlns:a16="http://schemas.microsoft.com/office/drawing/2014/main" id="{66F0A833-DD38-EC40-B5EC-2483DBCC1A27}"/>
              </a:ext>
            </a:extLst>
          </p:cNvPr>
          <p:cNvSpPr txBox="1"/>
          <p:nvPr/>
        </p:nvSpPr>
        <p:spPr>
          <a:xfrm>
            <a:off x="586799" y="2088000"/>
            <a:ext cx="8185493" cy="4421147"/>
          </a:xfrm>
          <a:prstGeom prst="rect">
            <a:avLst/>
          </a:prstGeom>
        </p:spPr>
        <p:txBody>
          <a:bodyPr vert="horz" wrap="square" lIns="0" tIns="0" rIns="0" bIns="0" rtlCol="0">
            <a:spAutoFit/>
          </a:bodyPr>
          <a:lstStyle/>
          <a:p>
            <a:pPr>
              <a:lnSpc>
                <a:spcPct val="150000"/>
              </a:lnSpc>
            </a:pPr>
            <a:r>
              <a:rPr lang="en-US" sz="2000" b="1" dirty="0">
                <a:solidFill>
                  <a:srgbClr val="004D6C"/>
                </a:solidFill>
                <a:latin typeface="Arial" panose="020B0604020202020204" pitchFamily="34" charset="0"/>
                <a:cs typeface="Arial" panose="020B0604020202020204" pitchFamily="34" charset="0"/>
              </a:rPr>
              <a:t>Project description: Max. 6 A4 pages </a:t>
            </a:r>
            <a:r>
              <a:rPr lang="en-US" sz="2000" b="1" u="sng" dirty="0">
                <a:solidFill>
                  <a:srgbClr val="004D6C"/>
                </a:solidFill>
                <a:latin typeface="Arial" panose="020B0604020202020204" pitchFamily="34" charset="0"/>
                <a:cs typeface="Arial" panose="020B0604020202020204" pitchFamily="34" charset="0"/>
              </a:rPr>
              <a:t>and</a:t>
            </a:r>
            <a:r>
              <a:rPr lang="en-US" sz="2000" b="1" dirty="0">
                <a:solidFill>
                  <a:srgbClr val="004D6C"/>
                </a:solidFill>
                <a:latin typeface="Arial" panose="020B0604020202020204" pitchFamily="34" charset="0"/>
                <a:cs typeface="Arial" panose="020B0604020202020204" pitchFamily="34" charset="0"/>
              </a:rPr>
              <a:t> max. 18,000 characters</a:t>
            </a:r>
          </a:p>
          <a:p>
            <a:pPr marL="342900" indent="-342900">
              <a:lnSpc>
                <a:spcPct val="150000"/>
              </a:lnSpc>
              <a:buFont typeface="Arial" panose="020B0604020202020204" pitchFamily="34" charset="0"/>
              <a:buChar char="•"/>
            </a:pPr>
            <a:r>
              <a:rPr lang="en-US" sz="2000" dirty="0">
                <a:solidFill>
                  <a:srgbClr val="004D6C"/>
                </a:solidFill>
                <a:latin typeface="Arial" panose="020B0604020202020204" pitchFamily="34" charset="0"/>
                <a:cs typeface="Arial" panose="020B0604020202020204" pitchFamily="34" charset="0"/>
              </a:rPr>
              <a:t>Account for the scientific project</a:t>
            </a:r>
          </a:p>
          <a:p>
            <a:pPr marL="800100" lvl="1" indent="-342900">
              <a:lnSpc>
                <a:spcPct val="150000"/>
              </a:lnSpc>
              <a:buFont typeface="Arial" panose="020B0604020202020204" pitchFamily="34" charset="0"/>
              <a:buChar char="•"/>
            </a:pPr>
            <a:r>
              <a:rPr lang="en-US" sz="1600" dirty="0">
                <a:solidFill>
                  <a:srgbClr val="004D6C"/>
                </a:solidFill>
                <a:latin typeface="Arial" panose="020B0604020202020204" pitchFamily="34" charset="0"/>
                <a:cs typeface="Arial" panose="020B0604020202020204" pitchFamily="34" charset="0"/>
              </a:rPr>
              <a:t>Objectives, scientific progress, state of the art, theory, method, empirical material, practical framework, management of risks, feasibility, dissemination, etc.</a:t>
            </a:r>
          </a:p>
          <a:p>
            <a:pPr>
              <a:lnSpc>
                <a:spcPct val="150000"/>
              </a:lnSpc>
            </a:pPr>
            <a:endParaRPr lang="en-US" sz="1000" dirty="0">
              <a:solidFill>
                <a:srgbClr val="004D6C"/>
              </a:solidFill>
              <a:latin typeface="Arial" panose="020B0604020202020204" pitchFamily="34" charset="0"/>
              <a:cs typeface="Arial" panose="020B0604020202020204" pitchFamily="34" charset="0"/>
            </a:endParaRPr>
          </a:p>
          <a:p>
            <a:pPr>
              <a:lnSpc>
                <a:spcPct val="150000"/>
              </a:lnSpc>
            </a:pPr>
            <a:r>
              <a:rPr lang="en-US" sz="2000" b="1" dirty="0">
                <a:solidFill>
                  <a:srgbClr val="004D6C"/>
                </a:solidFill>
                <a:latin typeface="Arial" panose="020B0604020202020204" pitchFamily="34" charset="0"/>
                <a:cs typeface="Arial" panose="020B0604020202020204" pitchFamily="34" charset="0"/>
              </a:rPr>
              <a:t>Appendix: Max. 2 A4 pages and max. 6,000 characters</a:t>
            </a:r>
          </a:p>
          <a:p>
            <a:pPr marL="342900" indent="-342900">
              <a:lnSpc>
                <a:spcPct val="150000"/>
              </a:lnSpc>
              <a:buFont typeface="Arial" panose="020B0604020202020204" pitchFamily="34" charset="0"/>
              <a:buChar char="•"/>
            </a:pPr>
            <a:r>
              <a:rPr lang="en-US" sz="2000" dirty="0">
                <a:solidFill>
                  <a:srgbClr val="004D6C"/>
                </a:solidFill>
                <a:latin typeface="Arial" panose="020B0604020202020204" pitchFamily="34" charset="0"/>
                <a:cs typeface="Arial" panose="020B0604020202020204" pitchFamily="34" charset="0"/>
              </a:rPr>
              <a:t>Account for how the project addresses the Arctic theme and the theme-specific requirements and assessment criteria</a:t>
            </a:r>
          </a:p>
          <a:p>
            <a:pPr marL="800100" lvl="1" indent="-342900">
              <a:lnSpc>
                <a:spcPct val="150000"/>
              </a:lnSpc>
              <a:buFont typeface="Arial" panose="020B0604020202020204" pitchFamily="34" charset="0"/>
              <a:buChar char="•"/>
            </a:pPr>
            <a:r>
              <a:rPr lang="en-US" sz="1600" dirty="0">
                <a:solidFill>
                  <a:srgbClr val="004D6C"/>
                </a:solidFill>
                <a:latin typeface="Arial" panose="020B0604020202020204" pitchFamily="34" charset="0"/>
                <a:cs typeface="Arial" panose="020B0604020202020204" pitchFamily="34" charset="0"/>
              </a:rPr>
              <a:t>E.g. how the project involves general capacity building of research and in general, incl. involvement of local population and/or Indigenous Peoples in the Arctic</a:t>
            </a:r>
          </a:p>
          <a:p>
            <a:pPr marL="342900" indent="-342900">
              <a:lnSpc>
                <a:spcPct val="150000"/>
              </a:lnSpc>
              <a:buFont typeface="Arial" panose="020B0604020202020204" pitchFamily="34" charset="0"/>
              <a:buChar char="•"/>
            </a:pPr>
            <a:r>
              <a:rPr lang="en-US" sz="2000" dirty="0">
                <a:solidFill>
                  <a:srgbClr val="004D6C"/>
                </a:solidFill>
                <a:latin typeface="Arial" panose="020B0604020202020204" pitchFamily="34" charset="0"/>
                <a:cs typeface="Arial" panose="020B0604020202020204" pitchFamily="34" charset="0"/>
              </a:rPr>
              <a:t>Account for the project’s expected, societal impact</a:t>
            </a:r>
          </a:p>
        </p:txBody>
      </p:sp>
      <p:pic>
        <p:nvPicPr>
          <p:cNvPr id="6" name="Billede 5">
            <a:extLst>
              <a:ext uri="{FF2B5EF4-FFF2-40B4-BE49-F238E27FC236}">
                <a16:creationId xmlns:a16="http://schemas.microsoft.com/office/drawing/2014/main" id="{17B74C14-E2C0-4630-9A10-8FA231D5E92A}"/>
              </a:ext>
            </a:extLst>
          </p:cNvPr>
          <p:cNvPicPr>
            <a:picLocks noChangeAspect="1"/>
          </p:cNvPicPr>
          <p:nvPr/>
        </p:nvPicPr>
        <p:blipFill>
          <a:blip r:embed="rId3">
            <a:duotone>
              <a:schemeClr val="accent1">
                <a:shade val="45000"/>
                <a:satMod val="135000"/>
              </a:schemeClr>
              <a:prstClr val="white"/>
            </a:duotone>
          </a:blip>
          <a:stretch>
            <a:fillRect/>
          </a:stretch>
        </p:blipFill>
        <p:spPr>
          <a:xfrm>
            <a:off x="6394983" y="-36137"/>
            <a:ext cx="5359400" cy="6894137"/>
          </a:xfrm>
          <a:prstGeom prst="rect">
            <a:avLst/>
          </a:prstGeom>
        </p:spPr>
      </p:pic>
    </p:spTree>
    <p:extLst>
      <p:ext uri="{BB962C8B-B14F-4D97-AF65-F5344CB8AC3E}">
        <p14:creationId xmlns:p14="http://schemas.microsoft.com/office/powerpoint/2010/main" val="3486194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3" name="Rectangle 11">
            <a:extLst>
              <a:ext uri="{FF2B5EF4-FFF2-40B4-BE49-F238E27FC236}">
                <a16:creationId xmlns:a16="http://schemas.microsoft.com/office/drawing/2014/main" id="{DB4B31AF-76B8-FD46-8989-274D52E7866E}"/>
              </a:ext>
            </a:extLst>
          </p:cNvPr>
          <p:cNvSpPr>
            <a:spLocks noGrp="1" noRot="1" noMove="1" noResize="1" noEditPoints="1" noAdjustHandles="1" noChangeArrowheads="1" noChangeShapeType="1"/>
          </p:cNvSpPr>
          <p:nvPr/>
        </p:nvSpPr>
        <p:spPr>
          <a:xfrm>
            <a:off x="9168654" y="0"/>
            <a:ext cx="3060000" cy="6858000"/>
          </a:xfrm>
          <a:prstGeom prst="rect">
            <a:avLst/>
          </a:prstGeom>
          <a:solidFill>
            <a:srgbClr val="004D6C"/>
          </a:solidFill>
          <a:ln w="6350">
            <a:noFill/>
          </a:ln>
        </p:spPr>
        <p:txBody>
          <a:bodyPr lIns="0" tIns="0" rIns="0" bIns="0" rtlCol="0" anchor="ctr">
            <a:noAutofit/>
          </a:bodyPr>
          <a:lstStyle/>
          <a:p>
            <a:pPr marL="0" algn="ctr"/>
            <a:endParaRPr lang="da-DK" sz="1400" dirty="0" err="1">
              <a:solidFill>
                <a:schemeClr val="bg1"/>
              </a:solidFill>
            </a:endParaRPr>
          </a:p>
        </p:txBody>
      </p:sp>
      <p:sp>
        <p:nvSpPr>
          <p:cNvPr id="34" name="Tekstfelt 33">
            <a:extLst>
              <a:ext uri="{FF2B5EF4-FFF2-40B4-BE49-F238E27FC236}">
                <a16:creationId xmlns:a16="http://schemas.microsoft.com/office/drawing/2014/main" id="{AF9B20B2-59B8-3840-BF61-A73D7BAE5354}"/>
              </a:ext>
            </a:extLst>
          </p:cNvPr>
          <p:cNvSpPr txBox="1"/>
          <p:nvPr/>
        </p:nvSpPr>
        <p:spPr>
          <a:xfrm flipH="1">
            <a:off x="10691769" y="-229836"/>
            <a:ext cx="45719" cy="45719"/>
          </a:xfrm>
          <a:prstGeom prst="rect">
            <a:avLst/>
          </a:prstGeom>
          <a:noFill/>
        </p:spPr>
        <p:txBody>
          <a:bodyPr wrap="none" lIns="0" tIns="0" rIns="0" bIns="0" rtlCol="0">
            <a:noAutofit/>
          </a:bodyPr>
          <a:lstStyle/>
          <a:p>
            <a:pPr algn="l"/>
            <a:endParaRPr lang="da-DK" sz="1200" dirty="0" err="1">
              <a:solidFill>
                <a:srgbClr val="004B6D"/>
              </a:solidFill>
            </a:endParaRPr>
          </a:p>
        </p:txBody>
      </p:sp>
      <p:sp>
        <p:nvSpPr>
          <p:cNvPr id="11" name="Title 5">
            <a:extLst>
              <a:ext uri="{FF2B5EF4-FFF2-40B4-BE49-F238E27FC236}">
                <a16:creationId xmlns:a16="http://schemas.microsoft.com/office/drawing/2014/main" id="{4B1225A6-8BAA-414E-8A07-0C3C8A94C828}"/>
              </a:ext>
            </a:extLst>
          </p:cNvPr>
          <p:cNvSpPr>
            <a:spLocks noGrp="1"/>
          </p:cNvSpPr>
          <p:nvPr>
            <p:ph type="title"/>
          </p:nvPr>
        </p:nvSpPr>
        <p:spPr>
          <a:xfrm>
            <a:off x="587839" y="504000"/>
            <a:ext cx="7925540" cy="1253499"/>
          </a:xfrm>
        </p:spPr>
        <p:txBody>
          <a:bodyPr anchor="t" anchorCtr="0">
            <a:normAutofit/>
          </a:bodyPr>
          <a:lstStyle/>
          <a:p>
            <a:r>
              <a:rPr lang="en-US" sz="4800" b="1" dirty="0">
                <a:solidFill>
                  <a:srgbClr val="004D6C"/>
                </a:solidFill>
              </a:rPr>
              <a:t>Budget</a:t>
            </a:r>
            <a:endParaRPr lang="da-DK" dirty="0">
              <a:solidFill>
                <a:srgbClr val="004D6C"/>
              </a:solidFill>
              <a:latin typeface="Arial" panose="020B0604020202020204" pitchFamily="34" charset="0"/>
              <a:cs typeface="Arial" panose="020B0604020202020204" pitchFamily="34" charset="0"/>
            </a:endParaRPr>
          </a:p>
        </p:txBody>
      </p:sp>
      <p:sp>
        <p:nvSpPr>
          <p:cNvPr id="8" name="Tekstfelt 7">
            <a:extLst>
              <a:ext uri="{FF2B5EF4-FFF2-40B4-BE49-F238E27FC236}">
                <a16:creationId xmlns:a16="http://schemas.microsoft.com/office/drawing/2014/main" id="{66F0A833-DD38-EC40-B5EC-2483DBCC1A27}"/>
              </a:ext>
            </a:extLst>
          </p:cNvPr>
          <p:cNvSpPr txBox="1"/>
          <p:nvPr/>
        </p:nvSpPr>
        <p:spPr>
          <a:xfrm>
            <a:off x="586800" y="2088000"/>
            <a:ext cx="7858390" cy="4196020"/>
          </a:xfrm>
          <a:prstGeom prst="rect">
            <a:avLst/>
          </a:prstGeom>
        </p:spPr>
        <p:txBody>
          <a:bodyPr vert="horz" wrap="square" lIns="0" tIns="0" rIns="0" bIns="0" rtlCol="0">
            <a:spAutoFit/>
          </a:bodyPr>
          <a:lstStyle/>
          <a:p>
            <a:pPr>
              <a:lnSpc>
                <a:spcPct val="150000"/>
              </a:lnSpc>
            </a:pPr>
            <a:r>
              <a:rPr lang="en-US" sz="2000" b="1" dirty="0">
                <a:solidFill>
                  <a:srgbClr val="004D6C"/>
                </a:solidFill>
                <a:latin typeface="Arial" panose="020B0604020202020204" pitchFamily="34" charset="0"/>
                <a:cs typeface="Arial" panose="020B0604020202020204" pitchFamily="34" charset="0"/>
              </a:rPr>
              <a:t>You can apply for up to DKK 5 million excl. overhead</a:t>
            </a:r>
          </a:p>
          <a:p>
            <a:pPr marL="342900" indent="-342900">
              <a:lnSpc>
                <a:spcPct val="150000"/>
              </a:lnSpc>
              <a:buFont typeface="Arial" panose="020B0604020202020204" pitchFamily="34" charset="0"/>
              <a:buChar char="•"/>
            </a:pPr>
            <a:r>
              <a:rPr lang="en-US" dirty="0">
                <a:solidFill>
                  <a:srgbClr val="004D6C"/>
                </a:solidFill>
                <a:latin typeface="Arial" panose="020B0604020202020204" pitchFamily="34" charset="0"/>
                <a:cs typeface="Arial" panose="020B0604020202020204" pitchFamily="34" charset="0"/>
              </a:rPr>
              <a:t>Researchers at institutions in the Faroe Islands and Greenland will receive same overhead as equivalent Danish institutions</a:t>
            </a:r>
          </a:p>
          <a:p>
            <a:pPr>
              <a:lnSpc>
                <a:spcPct val="150000"/>
              </a:lnSpc>
            </a:pPr>
            <a:endParaRPr lang="en-US" sz="1000" dirty="0">
              <a:solidFill>
                <a:srgbClr val="004D6C"/>
              </a:solidFill>
              <a:latin typeface="Arial" panose="020B0604020202020204" pitchFamily="34" charset="0"/>
              <a:cs typeface="Arial" panose="020B0604020202020204" pitchFamily="34" charset="0"/>
            </a:endParaRPr>
          </a:p>
          <a:p>
            <a:pPr>
              <a:lnSpc>
                <a:spcPct val="150000"/>
              </a:lnSpc>
            </a:pPr>
            <a:r>
              <a:rPr lang="en-US" sz="2000" b="1" dirty="0">
                <a:solidFill>
                  <a:srgbClr val="004D6C"/>
                </a:solidFill>
                <a:latin typeface="Arial" panose="020B0604020202020204" pitchFamily="34" charset="0"/>
                <a:cs typeface="Arial" panose="020B0604020202020204" pitchFamily="34" charset="0"/>
              </a:rPr>
              <a:t>You can apply for funding to cover all expenses that are directly attributable to the project, and which are relevant and necessary for the completion of the project, including for example:</a:t>
            </a:r>
            <a:endParaRPr lang="en-US" sz="2000" dirty="0">
              <a:solidFill>
                <a:srgbClr val="004D6C"/>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US" dirty="0">
                <a:solidFill>
                  <a:srgbClr val="004D6C"/>
                </a:solidFill>
                <a:latin typeface="Arial" panose="020B0604020202020204" pitchFamily="34" charset="0"/>
                <a:cs typeface="Arial" panose="020B0604020202020204" pitchFamily="34" charset="0"/>
              </a:rPr>
              <a:t>Salaries, operating and equipment expenses</a:t>
            </a:r>
          </a:p>
          <a:p>
            <a:pPr marL="342900" indent="-342900">
              <a:lnSpc>
                <a:spcPct val="150000"/>
              </a:lnSpc>
              <a:buFont typeface="Arial" panose="020B0604020202020204" pitchFamily="34" charset="0"/>
              <a:buChar char="•"/>
            </a:pPr>
            <a:r>
              <a:rPr lang="en-US" dirty="0">
                <a:solidFill>
                  <a:srgbClr val="004D6C"/>
                </a:solidFill>
                <a:latin typeface="Arial" panose="020B0604020202020204" pitchFamily="34" charset="0"/>
                <a:cs typeface="Arial" panose="020B0604020202020204" pitchFamily="34" charset="0"/>
              </a:rPr>
              <a:t>Costs related to participation of special rights holders and stakeholders</a:t>
            </a:r>
          </a:p>
          <a:p>
            <a:pPr marL="342900" indent="-342900">
              <a:lnSpc>
                <a:spcPct val="150000"/>
              </a:lnSpc>
              <a:buFont typeface="Arial" panose="020B0604020202020204" pitchFamily="34" charset="0"/>
              <a:buChar char="•"/>
            </a:pPr>
            <a:r>
              <a:rPr lang="en-US" dirty="0">
                <a:solidFill>
                  <a:srgbClr val="004D6C"/>
                </a:solidFill>
                <a:latin typeface="Arial" panose="020B0604020202020204" pitchFamily="34" charset="0"/>
                <a:cs typeface="Arial" panose="020B0604020202020204" pitchFamily="34" charset="0"/>
              </a:rPr>
              <a:t>Interpreting assistance</a:t>
            </a:r>
          </a:p>
        </p:txBody>
      </p:sp>
      <p:pic>
        <p:nvPicPr>
          <p:cNvPr id="6" name="Billede 5">
            <a:extLst>
              <a:ext uri="{FF2B5EF4-FFF2-40B4-BE49-F238E27FC236}">
                <a16:creationId xmlns:a16="http://schemas.microsoft.com/office/drawing/2014/main" id="{17B74C14-E2C0-4630-9A10-8FA231D5E92A}"/>
              </a:ext>
            </a:extLst>
          </p:cNvPr>
          <p:cNvPicPr>
            <a:picLocks noChangeAspect="1"/>
          </p:cNvPicPr>
          <p:nvPr/>
        </p:nvPicPr>
        <p:blipFill>
          <a:blip r:embed="rId3">
            <a:duotone>
              <a:schemeClr val="accent1">
                <a:shade val="45000"/>
                <a:satMod val="135000"/>
              </a:schemeClr>
              <a:prstClr val="white"/>
            </a:duotone>
          </a:blip>
          <a:stretch>
            <a:fillRect/>
          </a:stretch>
        </p:blipFill>
        <p:spPr>
          <a:xfrm>
            <a:off x="6394983" y="-36137"/>
            <a:ext cx="5359400" cy="6894137"/>
          </a:xfrm>
          <a:prstGeom prst="rect">
            <a:avLst/>
          </a:prstGeom>
        </p:spPr>
      </p:pic>
    </p:spTree>
    <p:extLst>
      <p:ext uri="{BB962C8B-B14F-4D97-AF65-F5344CB8AC3E}">
        <p14:creationId xmlns:p14="http://schemas.microsoft.com/office/powerpoint/2010/main" val="1108927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a:extLst>
              <a:ext uri="{FF2B5EF4-FFF2-40B4-BE49-F238E27FC236}">
                <a16:creationId xmlns:a16="http://schemas.microsoft.com/office/drawing/2014/main" id="{BA1C25F2-DF12-FF42-8EC8-5F312B304CF0}"/>
              </a:ext>
            </a:extLst>
          </p:cNvPr>
          <p:cNvSpPr>
            <a:spLocks noGrp="1" noRot="1" noMove="1" noResize="1" noEditPoints="1" noAdjustHandles="1" noChangeArrowheads="1" noChangeShapeType="1"/>
          </p:cNvSpPr>
          <p:nvPr/>
        </p:nvSpPr>
        <p:spPr>
          <a:xfrm>
            <a:off x="0" y="0"/>
            <a:ext cx="12228654" cy="6858000"/>
          </a:xfrm>
          <a:prstGeom prst="rect">
            <a:avLst/>
          </a:prstGeom>
          <a:solidFill>
            <a:srgbClr val="004D6C"/>
          </a:solidFill>
          <a:ln w="6350">
            <a:noFill/>
          </a:ln>
        </p:spPr>
        <p:txBody>
          <a:bodyPr lIns="0" tIns="0" rIns="0" bIns="0" rtlCol="0" anchor="ctr">
            <a:noAutofit/>
          </a:bodyPr>
          <a:lstStyle/>
          <a:p>
            <a:pPr marL="0" algn="ctr"/>
            <a:endParaRPr lang="da-DK" sz="1400" dirty="0" err="1">
              <a:solidFill>
                <a:schemeClr val="bg1"/>
              </a:solidFill>
            </a:endParaRPr>
          </a:p>
        </p:txBody>
      </p:sp>
      <p:sp>
        <p:nvSpPr>
          <p:cNvPr id="9" name="object 9"/>
          <p:cNvSpPr txBox="1"/>
          <p:nvPr/>
        </p:nvSpPr>
        <p:spPr>
          <a:xfrm>
            <a:off x="0" y="2629848"/>
            <a:ext cx="12192000" cy="934958"/>
          </a:xfrm>
          <a:prstGeom prst="rect">
            <a:avLst/>
          </a:prstGeom>
        </p:spPr>
        <p:txBody>
          <a:bodyPr vert="horz" wrap="square" lIns="0" tIns="11516" rIns="0" bIns="0" rtlCol="0">
            <a:spAutoFit/>
          </a:bodyPr>
          <a:lstStyle/>
          <a:p>
            <a:pPr marL="11516" algn="ctr">
              <a:spcBef>
                <a:spcPts val="91"/>
              </a:spcBef>
            </a:pPr>
            <a:r>
              <a:rPr lang="en-GB" sz="6000" b="1" spc="68" dirty="0">
                <a:solidFill>
                  <a:srgbClr val="FFFFFF"/>
                </a:solidFill>
                <a:latin typeface="Arial" panose="020B0604020202020204" pitchFamily="34" charset="0"/>
                <a:cs typeface="Arial" panose="020B0604020202020204" pitchFamily="34" charset="0"/>
              </a:rPr>
              <a:t>QUESTIONS?</a:t>
            </a:r>
            <a:endParaRPr lang="en-GB" sz="6000" dirty="0">
              <a:latin typeface="Arial" panose="020B0604020202020204" pitchFamily="34" charset="0"/>
              <a:cs typeface="Arial" panose="020B0604020202020204" pitchFamily="34" charset="0"/>
            </a:endParaRPr>
          </a:p>
        </p:txBody>
      </p:sp>
      <p:pic>
        <p:nvPicPr>
          <p:cNvPr id="5" name="Picture 6">
            <a:extLst>
              <a:ext uri="{FF2B5EF4-FFF2-40B4-BE49-F238E27FC236}">
                <a16:creationId xmlns:a16="http://schemas.microsoft.com/office/drawing/2014/main" id="{DA58380B-C193-2143-8C2D-B6B8EDCF2682}"/>
              </a:ext>
            </a:extLst>
          </p:cNvPr>
          <p:cNvPicPr>
            <a:picLocks noGrp="1" noRot="1" noChangeAspect="1" noMove="1" noResize="1" noEditPoints="1" noAdjustHandles="1" noChangeArrowheads="1" noChangeShapeType="1" noCrop="1"/>
          </p:cNvPicPr>
          <p:nvPr/>
        </p:nvPicPr>
        <p:blipFill rotWithShape="1">
          <a:blip r:embed="rId3"/>
          <a:srcRect l="37" r="37"/>
          <a:stretch/>
        </p:blipFill>
        <p:spPr>
          <a:xfrm>
            <a:off x="10112400" y="5216400"/>
            <a:ext cx="1744707" cy="1395772"/>
          </a:xfrm>
          <a:prstGeom prst="rect">
            <a:avLst/>
          </a:prstGeom>
        </p:spPr>
      </p:pic>
      <p:sp>
        <p:nvSpPr>
          <p:cNvPr id="6" name="object 9">
            <a:extLst>
              <a:ext uri="{FF2B5EF4-FFF2-40B4-BE49-F238E27FC236}">
                <a16:creationId xmlns:a16="http://schemas.microsoft.com/office/drawing/2014/main" id="{52CDF5A1-4369-4438-BF49-62B493738FC5}"/>
              </a:ext>
            </a:extLst>
          </p:cNvPr>
          <p:cNvSpPr txBox="1"/>
          <p:nvPr/>
        </p:nvSpPr>
        <p:spPr>
          <a:xfrm>
            <a:off x="18327" y="1694890"/>
            <a:ext cx="12192000" cy="504071"/>
          </a:xfrm>
          <a:prstGeom prst="rect">
            <a:avLst/>
          </a:prstGeom>
        </p:spPr>
        <p:txBody>
          <a:bodyPr vert="horz" wrap="square" lIns="0" tIns="11516" rIns="0" bIns="0" rtlCol="0">
            <a:spAutoFit/>
          </a:bodyPr>
          <a:lstStyle/>
          <a:p>
            <a:pPr marL="11516" algn="ctr">
              <a:spcBef>
                <a:spcPts val="91"/>
              </a:spcBef>
            </a:pPr>
            <a:r>
              <a:rPr lang="en-GB" sz="3200" b="1" u="sng" spc="68" dirty="0">
                <a:solidFill>
                  <a:srgbClr val="FFFFFF"/>
                </a:solidFill>
                <a:latin typeface="Arial" panose="020B0604020202020204" pitchFamily="34" charset="0"/>
                <a:cs typeface="Arial" panose="020B0604020202020204" pitchFamily="34" charset="0"/>
              </a:rPr>
              <a:t>Q&amp;A SESSION</a:t>
            </a:r>
            <a:endParaRPr lang="en-GB" sz="32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7207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a:extLst>
              <a:ext uri="{FF2B5EF4-FFF2-40B4-BE49-F238E27FC236}">
                <a16:creationId xmlns:a16="http://schemas.microsoft.com/office/drawing/2014/main" id="{BA1C25F2-DF12-FF42-8EC8-5F312B304CF0}"/>
              </a:ext>
            </a:extLst>
          </p:cNvPr>
          <p:cNvSpPr>
            <a:spLocks noGrp="1" noRot="1" noMove="1" noResize="1" noEditPoints="1" noAdjustHandles="1" noChangeArrowheads="1" noChangeShapeType="1"/>
          </p:cNvSpPr>
          <p:nvPr/>
        </p:nvSpPr>
        <p:spPr>
          <a:xfrm>
            <a:off x="0" y="0"/>
            <a:ext cx="12228654" cy="6858000"/>
          </a:xfrm>
          <a:prstGeom prst="rect">
            <a:avLst/>
          </a:prstGeom>
          <a:solidFill>
            <a:srgbClr val="004D6C"/>
          </a:solidFill>
          <a:ln w="6350">
            <a:noFill/>
          </a:ln>
        </p:spPr>
        <p:txBody>
          <a:bodyPr lIns="0" tIns="0" rIns="0" bIns="0" rtlCol="0" anchor="ctr">
            <a:noAutofit/>
          </a:bodyPr>
          <a:lstStyle/>
          <a:p>
            <a:pPr marL="0" algn="ctr"/>
            <a:endParaRPr lang="da-DK" sz="1400" dirty="0" err="1">
              <a:solidFill>
                <a:schemeClr val="bg1"/>
              </a:solidFill>
            </a:endParaRPr>
          </a:p>
        </p:txBody>
      </p:sp>
      <p:sp>
        <p:nvSpPr>
          <p:cNvPr id="9" name="object 9"/>
          <p:cNvSpPr txBox="1"/>
          <p:nvPr/>
        </p:nvSpPr>
        <p:spPr>
          <a:xfrm>
            <a:off x="2882029" y="2629848"/>
            <a:ext cx="6464596" cy="934958"/>
          </a:xfrm>
          <a:prstGeom prst="rect">
            <a:avLst/>
          </a:prstGeom>
        </p:spPr>
        <p:txBody>
          <a:bodyPr vert="horz" wrap="square" lIns="0" tIns="11516" rIns="0" bIns="0" rtlCol="0">
            <a:spAutoFit/>
          </a:bodyPr>
          <a:lstStyle/>
          <a:p>
            <a:pPr marL="11516" algn="ctr">
              <a:spcBef>
                <a:spcPts val="91"/>
              </a:spcBef>
            </a:pPr>
            <a:r>
              <a:rPr lang="en-GB" sz="6000" b="1" spc="68" dirty="0">
                <a:solidFill>
                  <a:srgbClr val="FFFFFF"/>
                </a:solidFill>
                <a:latin typeface="Arial" panose="020B0604020202020204" pitchFamily="34" charset="0"/>
                <a:cs typeface="Arial" panose="020B0604020202020204" pitchFamily="34" charset="0"/>
              </a:rPr>
              <a:t>THANK YOU</a:t>
            </a:r>
            <a:endParaRPr lang="en-GB" sz="6000" dirty="0">
              <a:latin typeface="Arial" panose="020B0604020202020204" pitchFamily="34" charset="0"/>
              <a:cs typeface="Arial" panose="020B0604020202020204" pitchFamily="34" charset="0"/>
            </a:endParaRPr>
          </a:p>
        </p:txBody>
      </p:sp>
      <p:pic>
        <p:nvPicPr>
          <p:cNvPr id="5" name="Picture 6">
            <a:extLst>
              <a:ext uri="{FF2B5EF4-FFF2-40B4-BE49-F238E27FC236}">
                <a16:creationId xmlns:a16="http://schemas.microsoft.com/office/drawing/2014/main" id="{DA58380B-C193-2143-8C2D-B6B8EDCF2682}"/>
              </a:ext>
            </a:extLst>
          </p:cNvPr>
          <p:cNvPicPr>
            <a:picLocks noGrp="1" noRot="1" noChangeAspect="1" noMove="1" noResize="1" noEditPoints="1" noAdjustHandles="1" noChangeArrowheads="1" noChangeShapeType="1" noCrop="1"/>
          </p:cNvPicPr>
          <p:nvPr/>
        </p:nvPicPr>
        <p:blipFill rotWithShape="1">
          <a:blip r:embed="rId3"/>
          <a:srcRect l="37" r="37"/>
          <a:stretch/>
        </p:blipFill>
        <p:spPr>
          <a:xfrm>
            <a:off x="10112400" y="5216400"/>
            <a:ext cx="1744707" cy="1395772"/>
          </a:xfrm>
          <a:prstGeom prst="rect">
            <a:avLst/>
          </a:prstGeom>
        </p:spPr>
      </p:pic>
      <p:pic>
        <p:nvPicPr>
          <p:cNvPr id="6" name="Billede 5">
            <a:extLst>
              <a:ext uri="{FF2B5EF4-FFF2-40B4-BE49-F238E27FC236}">
                <a16:creationId xmlns:a16="http://schemas.microsoft.com/office/drawing/2014/main" id="{AA2B42A6-DCCD-8242-B168-829F5472C4FB}"/>
              </a:ext>
            </a:extLst>
          </p:cNvPr>
          <p:cNvPicPr>
            <a:picLocks noGrp="1" noRot="1" noChangeAspect="1" noMove="1" noResize="1" noEditPoints="1" noAdjustHandles="1" noChangeArrowheads="1" noChangeShapeType="1" noCrop="1"/>
          </p:cNvPicPr>
          <p:nvPr/>
        </p:nvPicPr>
        <p:blipFill>
          <a:blip r:embed="rId4"/>
          <a:stretch>
            <a:fillRect/>
          </a:stretch>
        </p:blipFill>
        <p:spPr>
          <a:xfrm>
            <a:off x="4980732" y="-8614"/>
            <a:ext cx="7247922" cy="4131666"/>
          </a:xfrm>
          <a:prstGeom prst="rect">
            <a:avLst/>
          </a:prstGeom>
        </p:spPr>
      </p:pic>
      <p:sp>
        <p:nvSpPr>
          <p:cNvPr id="7" name="Title 5">
            <a:extLst>
              <a:ext uri="{FF2B5EF4-FFF2-40B4-BE49-F238E27FC236}">
                <a16:creationId xmlns:a16="http://schemas.microsoft.com/office/drawing/2014/main" id="{48FED520-4B20-4D2C-B503-896DC2568156}"/>
              </a:ext>
            </a:extLst>
          </p:cNvPr>
          <p:cNvSpPr txBox="1">
            <a:spLocks/>
          </p:cNvSpPr>
          <p:nvPr/>
        </p:nvSpPr>
        <p:spPr bwMode="auto">
          <a:xfrm>
            <a:off x="3068566" y="3662757"/>
            <a:ext cx="6091522" cy="1157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rtl="0" eaLnBrk="1" fontAlgn="base" hangingPunct="1">
              <a:lnSpc>
                <a:spcPct val="80000"/>
              </a:lnSpc>
              <a:spcBef>
                <a:spcPct val="0"/>
              </a:spcBef>
              <a:spcAft>
                <a:spcPct val="0"/>
              </a:spcAft>
              <a:defRPr lang="en-GB" sz="6000" b="0" kern="1200">
                <a:solidFill>
                  <a:schemeClr val="accent1"/>
                </a:solidFill>
                <a:latin typeface="+mn-lt"/>
                <a:ea typeface="+mj-ea"/>
                <a:cs typeface="+mj-cs"/>
              </a:defRPr>
            </a:lvl1pPr>
            <a:lvl2pPr algn="l" rtl="0" eaLnBrk="1" fontAlgn="base" hangingPunct="1">
              <a:lnSpc>
                <a:spcPct val="90000"/>
              </a:lnSpc>
              <a:spcBef>
                <a:spcPct val="0"/>
              </a:spcBef>
              <a:spcAft>
                <a:spcPct val="0"/>
              </a:spcAft>
              <a:defRPr sz="2017">
                <a:solidFill>
                  <a:srgbClr val="33414B"/>
                </a:solidFill>
                <a:latin typeface="Verdana" pitchFamily="34" charset="0"/>
              </a:defRPr>
            </a:lvl2pPr>
            <a:lvl3pPr algn="l" rtl="0" eaLnBrk="1" fontAlgn="base" hangingPunct="1">
              <a:lnSpc>
                <a:spcPct val="90000"/>
              </a:lnSpc>
              <a:spcBef>
                <a:spcPct val="0"/>
              </a:spcBef>
              <a:spcAft>
                <a:spcPct val="0"/>
              </a:spcAft>
              <a:defRPr sz="2017">
                <a:solidFill>
                  <a:srgbClr val="33414B"/>
                </a:solidFill>
                <a:latin typeface="Verdana" pitchFamily="34" charset="0"/>
              </a:defRPr>
            </a:lvl3pPr>
            <a:lvl4pPr algn="l" rtl="0" eaLnBrk="1" fontAlgn="base" hangingPunct="1">
              <a:lnSpc>
                <a:spcPct val="90000"/>
              </a:lnSpc>
              <a:spcBef>
                <a:spcPct val="0"/>
              </a:spcBef>
              <a:spcAft>
                <a:spcPct val="0"/>
              </a:spcAft>
              <a:defRPr sz="2017">
                <a:solidFill>
                  <a:srgbClr val="33414B"/>
                </a:solidFill>
                <a:latin typeface="Verdana" pitchFamily="34" charset="0"/>
              </a:defRPr>
            </a:lvl4pPr>
            <a:lvl5pPr algn="l" rtl="0" eaLnBrk="1" fontAlgn="base" hangingPunct="1">
              <a:lnSpc>
                <a:spcPct val="90000"/>
              </a:lnSpc>
              <a:spcBef>
                <a:spcPct val="0"/>
              </a:spcBef>
              <a:spcAft>
                <a:spcPct val="0"/>
              </a:spcAft>
              <a:defRPr sz="2017">
                <a:solidFill>
                  <a:srgbClr val="33414B"/>
                </a:solidFill>
                <a:latin typeface="Verdana" pitchFamily="34" charset="0"/>
              </a:defRPr>
            </a:lvl5pPr>
            <a:lvl6pPr marL="400967" algn="l" rtl="0" eaLnBrk="1" fontAlgn="base" hangingPunct="1">
              <a:lnSpc>
                <a:spcPct val="90000"/>
              </a:lnSpc>
              <a:spcBef>
                <a:spcPct val="0"/>
              </a:spcBef>
              <a:spcAft>
                <a:spcPct val="0"/>
              </a:spcAft>
              <a:defRPr sz="2017">
                <a:solidFill>
                  <a:srgbClr val="33414B"/>
                </a:solidFill>
                <a:latin typeface="Verdana" pitchFamily="34" charset="0"/>
              </a:defRPr>
            </a:lvl6pPr>
            <a:lvl7pPr marL="801934" algn="l" rtl="0" eaLnBrk="1" fontAlgn="base" hangingPunct="1">
              <a:lnSpc>
                <a:spcPct val="90000"/>
              </a:lnSpc>
              <a:spcBef>
                <a:spcPct val="0"/>
              </a:spcBef>
              <a:spcAft>
                <a:spcPct val="0"/>
              </a:spcAft>
              <a:defRPr sz="2017">
                <a:solidFill>
                  <a:srgbClr val="33414B"/>
                </a:solidFill>
                <a:latin typeface="Verdana" pitchFamily="34" charset="0"/>
              </a:defRPr>
            </a:lvl7pPr>
            <a:lvl8pPr marL="1202901" algn="l" rtl="0" eaLnBrk="1" fontAlgn="base" hangingPunct="1">
              <a:lnSpc>
                <a:spcPct val="90000"/>
              </a:lnSpc>
              <a:spcBef>
                <a:spcPct val="0"/>
              </a:spcBef>
              <a:spcAft>
                <a:spcPct val="0"/>
              </a:spcAft>
              <a:defRPr sz="2017">
                <a:solidFill>
                  <a:srgbClr val="33414B"/>
                </a:solidFill>
                <a:latin typeface="Verdana" pitchFamily="34" charset="0"/>
              </a:defRPr>
            </a:lvl8pPr>
            <a:lvl9pPr marL="1603869" algn="l" rtl="0" eaLnBrk="1" fontAlgn="base" hangingPunct="1">
              <a:lnSpc>
                <a:spcPct val="90000"/>
              </a:lnSpc>
              <a:spcBef>
                <a:spcPct val="0"/>
              </a:spcBef>
              <a:spcAft>
                <a:spcPct val="0"/>
              </a:spcAft>
              <a:defRPr sz="2017">
                <a:solidFill>
                  <a:srgbClr val="33414B"/>
                </a:solidFill>
                <a:latin typeface="Verdana" pitchFamily="34" charset="0"/>
              </a:defRPr>
            </a:lvl9pPr>
          </a:lstStyle>
          <a:p>
            <a:pPr algn="ctr">
              <a:lnSpc>
                <a:spcPts val="3060"/>
              </a:lnSpc>
              <a:spcBef>
                <a:spcPts val="0"/>
              </a:spcBef>
            </a:pPr>
            <a:r>
              <a:rPr lang="en-GB" sz="2200" b="1" dirty="0">
                <a:solidFill>
                  <a:schemeClr val="bg1"/>
                </a:solidFill>
                <a:latin typeface="Arial" panose="020B0604020202020204" pitchFamily="34" charset="0"/>
                <a:cs typeface="Arial" panose="020B0604020202020204" pitchFamily="34" charset="0"/>
              </a:rPr>
              <a:t>Please do not hesitate to contact us at</a:t>
            </a:r>
            <a:r>
              <a:rPr lang="en-GB" sz="2200" dirty="0">
                <a:solidFill>
                  <a:schemeClr val="bg1"/>
                </a:solidFill>
                <a:latin typeface="Arial" panose="020B0604020202020204" pitchFamily="34" charset="0"/>
                <a:cs typeface="Arial" panose="020B0604020202020204" pitchFamily="34" charset="0"/>
              </a:rPr>
              <a:t> </a:t>
            </a:r>
          </a:p>
          <a:p>
            <a:pPr algn="ctr">
              <a:lnSpc>
                <a:spcPts val="3060"/>
              </a:lnSpc>
              <a:spcBef>
                <a:spcPts val="0"/>
              </a:spcBef>
            </a:pPr>
            <a:r>
              <a:rPr lang="en-GB" sz="2200" b="1" dirty="0">
                <a:solidFill>
                  <a:schemeClr val="bg1"/>
                </a:solidFill>
                <a:latin typeface="Arial" panose="020B0604020202020204" pitchFamily="34" charset="0"/>
                <a:cs typeface="Arial" panose="020B0604020202020204" pitchFamily="34" charset="0"/>
              </a:rPr>
              <a:t>phone:</a:t>
            </a:r>
            <a:r>
              <a:rPr lang="en-GB" sz="2200" dirty="0">
                <a:solidFill>
                  <a:schemeClr val="bg1"/>
                </a:solidFill>
                <a:latin typeface="Arial" panose="020B0604020202020204" pitchFamily="34" charset="0"/>
                <a:cs typeface="Arial" panose="020B0604020202020204" pitchFamily="34" charset="0"/>
              </a:rPr>
              <a:t> +45 7231 8200 (weekdays 9am-12pm)</a:t>
            </a:r>
          </a:p>
          <a:p>
            <a:pPr algn="ctr">
              <a:lnSpc>
                <a:spcPts val="3060"/>
              </a:lnSpc>
              <a:spcBef>
                <a:spcPts val="0"/>
              </a:spcBef>
            </a:pPr>
            <a:r>
              <a:rPr lang="en-GB" sz="2200" b="1" dirty="0">
                <a:solidFill>
                  <a:schemeClr val="bg1"/>
                </a:solidFill>
                <a:latin typeface="Arial" panose="020B0604020202020204" pitchFamily="34" charset="0"/>
                <a:cs typeface="Arial" panose="020B0604020202020204" pitchFamily="34" charset="0"/>
              </a:rPr>
              <a:t>e-mail:</a:t>
            </a:r>
            <a:r>
              <a:rPr lang="en-GB" sz="2200" dirty="0">
                <a:solidFill>
                  <a:schemeClr val="bg1"/>
                </a:solidFill>
                <a:latin typeface="Arial" panose="020B0604020202020204" pitchFamily="34" charset="0"/>
                <a:cs typeface="Arial" panose="020B0604020202020204" pitchFamily="34" charset="0"/>
              </a:rPr>
              <a:t> </a:t>
            </a:r>
            <a:r>
              <a:rPr lang="en-GB" sz="2200" dirty="0">
                <a:solidFill>
                  <a:schemeClr val="bg1"/>
                </a:solidFill>
                <a:latin typeface="Arial" panose="020B0604020202020204" pitchFamily="34" charset="0"/>
                <a:cs typeface="Arial" panose="020B0604020202020204" pitchFamily="34" charset="0"/>
                <a:hlinkClick r:id="rId5"/>
              </a:rPr>
              <a:t>DFF-Opslag@ufm.dk</a:t>
            </a:r>
            <a:endParaRPr lang="en-GB" sz="2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1357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0" name="Rectangle 11">
            <a:extLst>
              <a:ext uri="{FF2B5EF4-FFF2-40B4-BE49-F238E27FC236}">
                <a16:creationId xmlns:a16="http://schemas.microsoft.com/office/drawing/2014/main" id="{FC4C42CF-B23F-034D-AB4C-7799F88F091B}"/>
              </a:ext>
            </a:extLst>
          </p:cNvPr>
          <p:cNvSpPr>
            <a:spLocks noGrp="1" noRot="1" noMove="1" noResize="1" noEditPoints="1" noAdjustHandles="1" noChangeArrowheads="1" noChangeShapeType="1"/>
          </p:cNvSpPr>
          <p:nvPr/>
        </p:nvSpPr>
        <p:spPr>
          <a:xfrm>
            <a:off x="0" y="0"/>
            <a:ext cx="12228654" cy="6858000"/>
          </a:xfrm>
          <a:prstGeom prst="rect">
            <a:avLst/>
          </a:prstGeom>
          <a:solidFill>
            <a:srgbClr val="004D6C"/>
          </a:solidFill>
          <a:ln w="6350">
            <a:noFill/>
          </a:ln>
        </p:spPr>
        <p:txBody>
          <a:bodyPr lIns="0" tIns="0" rIns="0" bIns="0" rtlCol="0" anchor="ctr">
            <a:noAutofit/>
          </a:bodyPr>
          <a:lstStyle/>
          <a:p>
            <a:pPr marL="0" algn="ctr"/>
            <a:endParaRPr lang="da-DK" sz="1400" dirty="0" err="1">
              <a:solidFill>
                <a:schemeClr val="bg1"/>
              </a:solidFill>
            </a:endParaRPr>
          </a:p>
        </p:txBody>
      </p:sp>
      <p:pic>
        <p:nvPicPr>
          <p:cNvPr id="8" name="Billede 7">
            <a:extLst>
              <a:ext uri="{FF2B5EF4-FFF2-40B4-BE49-F238E27FC236}">
                <a16:creationId xmlns:a16="http://schemas.microsoft.com/office/drawing/2014/main" id="{A18A5727-EB3B-C047-8767-82B45BDD2FED}"/>
              </a:ext>
            </a:extLst>
          </p:cNvPr>
          <p:cNvPicPr>
            <a:picLocks noGrp="1" noRot="1" noChangeAspect="1" noMove="1" noResize="1" noEditPoints="1" noAdjustHandles="1" noChangeArrowheads="1" noChangeShapeType="1" noCrop="1"/>
          </p:cNvPicPr>
          <p:nvPr/>
        </p:nvPicPr>
        <p:blipFill>
          <a:blip r:embed="rId3"/>
          <a:stretch>
            <a:fillRect/>
          </a:stretch>
        </p:blipFill>
        <p:spPr>
          <a:xfrm>
            <a:off x="4980732" y="-8614"/>
            <a:ext cx="7247922" cy="4131666"/>
          </a:xfrm>
          <a:prstGeom prst="rect">
            <a:avLst/>
          </a:prstGeom>
        </p:spPr>
      </p:pic>
      <p:pic>
        <p:nvPicPr>
          <p:cNvPr id="21" name="Picture 6">
            <a:extLst>
              <a:ext uri="{FF2B5EF4-FFF2-40B4-BE49-F238E27FC236}">
                <a16:creationId xmlns:a16="http://schemas.microsoft.com/office/drawing/2014/main" id="{06DD42D7-16D6-EA4D-94AE-8787E07C0943}"/>
              </a:ext>
            </a:extLst>
          </p:cNvPr>
          <p:cNvPicPr>
            <a:picLocks noGrp="1" noRot="1" noChangeAspect="1" noMove="1" noResize="1" noEditPoints="1" noAdjustHandles="1" noChangeArrowheads="1" noChangeShapeType="1" noCrop="1"/>
          </p:cNvPicPr>
          <p:nvPr/>
        </p:nvPicPr>
        <p:blipFill rotWithShape="1">
          <a:blip r:embed="rId4"/>
          <a:srcRect l="37" r="37"/>
          <a:stretch/>
        </p:blipFill>
        <p:spPr>
          <a:xfrm>
            <a:off x="10112400" y="5216400"/>
            <a:ext cx="1744707" cy="1395772"/>
          </a:xfrm>
          <a:prstGeom prst="rect">
            <a:avLst/>
          </a:prstGeom>
        </p:spPr>
      </p:pic>
      <p:sp>
        <p:nvSpPr>
          <p:cNvPr id="17" name="Title 5">
            <a:extLst>
              <a:ext uri="{FF2B5EF4-FFF2-40B4-BE49-F238E27FC236}">
                <a16:creationId xmlns:a16="http://schemas.microsoft.com/office/drawing/2014/main" id="{EC981A46-791C-7149-B539-1AF442DE9173}"/>
              </a:ext>
            </a:extLst>
          </p:cNvPr>
          <p:cNvSpPr txBox="1">
            <a:spLocks/>
          </p:cNvSpPr>
          <p:nvPr/>
        </p:nvSpPr>
        <p:spPr bwMode="auto">
          <a:xfrm>
            <a:off x="587839" y="504000"/>
            <a:ext cx="3380846"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rtl="0" eaLnBrk="1" fontAlgn="base" hangingPunct="1">
              <a:lnSpc>
                <a:spcPct val="90000"/>
              </a:lnSpc>
              <a:spcBef>
                <a:spcPct val="0"/>
              </a:spcBef>
              <a:spcAft>
                <a:spcPct val="0"/>
              </a:spcAft>
              <a:defRPr lang="en-GB" sz="2800" b="0" kern="1200" dirty="0">
                <a:solidFill>
                  <a:schemeClr val="accent1"/>
                </a:solidFill>
                <a:latin typeface="+mn-lt"/>
                <a:ea typeface="+mj-ea"/>
                <a:cs typeface="+mj-cs"/>
              </a:defRPr>
            </a:lvl1pPr>
            <a:lvl2pPr algn="l" rtl="0" eaLnBrk="1" fontAlgn="base" hangingPunct="1">
              <a:lnSpc>
                <a:spcPct val="90000"/>
              </a:lnSpc>
              <a:spcBef>
                <a:spcPct val="0"/>
              </a:spcBef>
              <a:spcAft>
                <a:spcPct val="0"/>
              </a:spcAft>
              <a:defRPr sz="2017">
                <a:solidFill>
                  <a:srgbClr val="33414B"/>
                </a:solidFill>
                <a:latin typeface="Verdana" pitchFamily="34" charset="0"/>
              </a:defRPr>
            </a:lvl2pPr>
            <a:lvl3pPr algn="l" rtl="0" eaLnBrk="1" fontAlgn="base" hangingPunct="1">
              <a:lnSpc>
                <a:spcPct val="90000"/>
              </a:lnSpc>
              <a:spcBef>
                <a:spcPct val="0"/>
              </a:spcBef>
              <a:spcAft>
                <a:spcPct val="0"/>
              </a:spcAft>
              <a:defRPr sz="2017">
                <a:solidFill>
                  <a:srgbClr val="33414B"/>
                </a:solidFill>
                <a:latin typeface="Verdana" pitchFamily="34" charset="0"/>
              </a:defRPr>
            </a:lvl3pPr>
            <a:lvl4pPr algn="l" rtl="0" eaLnBrk="1" fontAlgn="base" hangingPunct="1">
              <a:lnSpc>
                <a:spcPct val="90000"/>
              </a:lnSpc>
              <a:spcBef>
                <a:spcPct val="0"/>
              </a:spcBef>
              <a:spcAft>
                <a:spcPct val="0"/>
              </a:spcAft>
              <a:defRPr sz="2017">
                <a:solidFill>
                  <a:srgbClr val="33414B"/>
                </a:solidFill>
                <a:latin typeface="Verdana" pitchFamily="34" charset="0"/>
              </a:defRPr>
            </a:lvl4pPr>
            <a:lvl5pPr algn="l" rtl="0" eaLnBrk="1" fontAlgn="base" hangingPunct="1">
              <a:lnSpc>
                <a:spcPct val="90000"/>
              </a:lnSpc>
              <a:spcBef>
                <a:spcPct val="0"/>
              </a:spcBef>
              <a:spcAft>
                <a:spcPct val="0"/>
              </a:spcAft>
              <a:defRPr sz="2017">
                <a:solidFill>
                  <a:srgbClr val="33414B"/>
                </a:solidFill>
                <a:latin typeface="Verdana" pitchFamily="34" charset="0"/>
              </a:defRPr>
            </a:lvl5pPr>
            <a:lvl6pPr marL="400967" algn="l" rtl="0" eaLnBrk="1" fontAlgn="base" hangingPunct="1">
              <a:lnSpc>
                <a:spcPct val="90000"/>
              </a:lnSpc>
              <a:spcBef>
                <a:spcPct val="0"/>
              </a:spcBef>
              <a:spcAft>
                <a:spcPct val="0"/>
              </a:spcAft>
              <a:defRPr sz="2017">
                <a:solidFill>
                  <a:srgbClr val="33414B"/>
                </a:solidFill>
                <a:latin typeface="Verdana" pitchFamily="34" charset="0"/>
              </a:defRPr>
            </a:lvl6pPr>
            <a:lvl7pPr marL="801934" algn="l" rtl="0" eaLnBrk="1" fontAlgn="base" hangingPunct="1">
              <a:lnSpc>
                <a:spcPct val="90000"/>
              </a:lnSpc>
              <a:spcBef>
                <a:spcPct val="0"/>
              </a:spcBef>
              <a:spcAft>
                <a:spcPct val="0"/>
              </a:spcAft>
              <a:defRPr sz="2017">
                <a:solidFill>
                  <a:srgbClr val="33414B"/>
                </a:solidFill>
                <a:latin typeface="Verdana" pitchFamily="34" charset="0"/>
              </a:defRPr>
            </a:lvl7pPr>
            <a:lvl8pPr marL="1202901" algn="l" rtl="0" eaLnBrk="1" fontAlgn="base" hangingPunct="1">
              <a:lnSpc>
                <a:spcPct val="90000"/>
              </a:lnSpc>
              <a:spcBef>
                <a:spcPct val="0"/>
              </a:spcBef>
              <a:spcAft>
                <a:spcPct val="0"/>
              </a:spcAft>
              <a:defRPr sz="2017">
                <a:solidFill>
                  <a:srgbClr val="33414B"/>
                </a:solidFill>
                <a:latin typeface="Verdana" pitchFamily="34" charset="0"/>
              </a:defRPr>
            </a:lvl8pPr>
            <a:lvl9pPr marL="1603869" algn="l" rtl="0" eaLnBrk="1" fontAlgn="base" hangingPunct="1">
              <a:lnSpc>
                <a:spcPct val="90000"/>
              </a:lnSpc>
              <a:spcBef>
                <a:spcPct val="0"/>
              </a:spcBef>
              <a:spcAft>
                <a:spcPct val="0"/>
              </a:spcAft>
              <a:defRPr sz="2017">
                <a:solidFill>
                  <a:srgbClr val="33414B"/>
                </a:solidFill>
                <a:latin typeface="Verdana" pitchFamily="34" charset="0"/>
              </a:defRPr>
            </a:lvl9pPr>
          </a:lstStyle>
          <a:p>
            <a:r>
              <a:rPr lang="da-DK" sz="4500" b="1" dirty="0">
                <a:solidFill>
                  <a:schemeClr val="bg1"/>
                </a:solidFill>
                <a:latin typeface="Arial" panose="020B0604020202020204" pitchFamily="34" charset="0"/>
                <a:cs typeface="Arial" panose="020B0604020202020204" pitchFamily="34" charset="0"/>
              </a:rPr>
              <a:t>Agenda</a:t>
            </a:r>
            <a:endParaRPr lang="da-DK" sz="4800" dirty="0">
              <a:solidFill>
                <a:schemeClr val="bg1"/>
              </a:solidFill>
              <a:latin typeface="Arial" panose="020B0604020202020204" pitchFamily="34" charset="0"/>
              <a:cs typeface="Arial" panose="020B0604020202020204" pitchFamily="34" charset="0"/>
            </a:endParaRPr>
          </a:p>
        </p:txBody>
      </p:sp>
      <p:sp>
        <p:nvSpPr>
          <p:cNvPr id="23" name="Google Shape;1628;p45">
            <a:extLst>
              <a:ext uri="{FF2B5EF4-FFF2-40B4-BE49-F238E27FC236}">
                <a16:creationId xmlns:a16="http://schemas.microsoft.com/office/drawing/2014/main" id="{E4D94B01-F9D3-4742-BCA5-F8A7832CEF8D}"/>
              </a:ext>
            </a:extLst>
          </p:cNvPr>
          <p:cNvSpPr txBox="1">
            <a:spLocks noChangeAspect="1"/>
          </p:cNvSpPr>
          <p:nvPr/>
        </p:nvSpPr>
        <p:spPr>
          <a:xfrm>
            <a:off x="924972" y="2362874"/>
            <a:ext cx="2571575" cy="3885526"/>
          </a:xfrm>
          <a:prstGeom prst="rect">
            <a:avLst/>
          </a:prstGeom>
          <a:noFill/>
          <a:ln>
            <a:noFill/>
          </a:ln>
        </p:spPr>
        <p:txBody>
          <a:bodyPr spcFirstLastPara="1" wrap="square" lIns="91425" tIns="91425" rIns="91425" bIns="91425" anchor="t" anchorCtr="0">
            <a:noAutofit/>
          </a:bodyPr>
          <a:lstStyle/>
          <a:p>
            <a:pPr lvl="0"/>
            <a:r>
              <a:rPr lang="da-DK" sz="2200" b="1" dirty="0">
                <a:solidFill>
                  <a:schemeClr val="bg1"/>
                </a:solidFill>
                <a:latin typeface="Arial" panose="020B0604020202020204" pitchFamily="34" charset="0"/>
                <a:ea typeface="Tahoma" panose="020B0604030504040204" pitchFamily="34" charset="0"/>
                <a:cs typeface="Arial" panose="020B0604020202020204" pitchFamily="34" charset="0"/>
                <a:sym typeface="Fira Sans Extra Condensed Medium"/>
              </a:rPr>
              <a:t>INTRODUCTION</a:t>
            </a:r>
            <a:endParaRPr lang="da-DK" sz="2200" dirty="0">
              <a:solidFill>
                <a:schemeClr val="bg1"/>
              </a:solidFill>
              <a:latin typeface="Arial" panose="020B0604020202020204" pitchFamily="34" charset="0"/>
              <a:ea typeface="Tahoma" panose="020B0604030504040204" pitchFamily="34" charset="0"/>
              <a:cs typeface="Arial" panose="020B0604020202020204" pitchFamily="34" charset="0"/>
              <a:sym typeface="Fira Sans Extra Condensed Medium"/>
            </a:endParaRPr>
          </a:p>
          <a:p>
            <a:pPr lvl="0"/>
            <a:endParaRPr lang="en" sz="2200" b="1" dirty="0">
              <a:solidFill>
                <a:schemeClr val="bg1"/>
              </a:solidFill>
              <a:latin typeface="Arial" panose="020B0604020202020204" pitchFamily="34" charset="0"/>
              <a:ea typeface="Tahoma" panose="020B0604030504040204" pitchFamily="34" charset="0"/>
              <a:cs typeface="Arial" panose="020B0604020202020204" pitchFamily="34" charset="0"/>
              <a:sym typeface="Fira Sans Extra Condensed Medium"/>
            </a:endParaRPr>
          </a:p>
          <a:p>
            <a:r>
              <a:rPr lang="da-DK" sz="2200" b="1" dirty="0">
                <a:solidFill>
                  <a:schemeClr val="bg1"/>
                </a:solidFill>
                <a:latin typeface="Arial" panose="020B0604020202020204" pitchFamily="34" charset="0"/>
                <a:ea typeface="Tahoma" panose="020B0604030504040204" pitchFamily="34" charset="0"/>
                <a:cs typeface="Arial" panose="020B0604020202020204" pitchFamily="34" charset="0"/>
                <a:sym typeface="Fira Sans Extra Condensed Medium"/>
              </a:rPr>
              <a:t>WALKTHROUGH OF ARCTIC CALL</a:t>
            </a:r>
          </a:p>
          <a:p>
            <a:pPr lvl="0"/>
            <a:endParaRPr lang="en" sz="2200" b="1" dirty="0">
              <a:solidFill>
                <a:schemeClr val="bg1"/>
              </a:solidFill>
              <a:latin typeface="Arial" panose="020B0604020202020204" pitchFamily="34" charset="0"/>
              <a:ea typeface="Tahoma" panose="020B0604030504040204" pitchFamily="34" charset="0"/>
              <a:cs typeface="Arial" panose="020B0604020202020204" pitchFamily="34" charset="0"/>
              <a:sym typeface="Fira Sans Extra Condensed Medium"/>
            </a:endParaRPr>
          </a:p>
          <a:p>
            <a:r>
              <a:rPr lang="da-DK" sz="2200" b="1" dirty="0">
                <a:solidFill>
                  <a:schemeClr val="bg1"/>
                </a:solidFill>
                <a:latin typeface="Arial" panose="020B0604020202020204" pitchFamily="34" charset="0"/>
                <a:ea typeface="Tahoma" panose="020B0604030504040204" pitchFamily="34" charset="0"/>
                <a:cs typeface="Arial" panose="020B0604020202020204" pitchFamily="34" charset="0"/>
                <a:sym typeface="Fira Sans Extra Condensed Medium"/>
              </a:rPr>
              <a:t>Q&amp;A SESSION</a:t>
            </a:r>
            <a:endParaRPr lang="en" sz="2200" b="1" baseline="30000" dirty="0">
              <a:solidFill>
                <a:schemeClr val="bg1"/>
              </a:solidFill>
              <a:latin typeface="Arial" panose="020B0604020202020204" pitchFamily="34" charset="0"/>
              <a:ea typeface="Tahoma" panose="020B0604030504040204" pitchFamily="34" charset="0"/>
              <a:cs typeface="Arial" panose="020B0604020202020204" pitchFamily="34" charset="0"/>
              <a:sym typeface="Fira Sans Extra Condensed Medium"/>
            </a:endParaRPr>
          </a:p>
        </p:txBody>
      </p:sp>
      <p:sp>
        <p:nvSpPr>
          <p:cNvPr id="14" name="Google Shape;1628;p45">
            <a:extLst>
              <a:ext uri="{FF2B5EF4-FFF2-40B4-BE49-F238E27FC236}">
                <a16:creationId xmlns:a16="http://schemas.microsoft.com/office/drawing/2014/main" id="{4BD530B9-93BB-0B49-9FA7-66879D4E0DB6}"/>
              </a:ext>
            </a:extLst>
          </p:cNvPr>
          <p:cNvSpPr txBox="1">
            <a:spLocks noChangeAspect="1"/>
          </p:cNvSpPr>
          <p:nvPr/>
        </p:nvSpPr>
        <p:spPr>
          <a:xfrm>
            <a:off x="3496547" y="2362874"/>
            <a:ext cx="6804612" cy="3256530"/>
          </a:xfrm>
          <a:prstGeom prst="rect">
            <a:avLst/>
          </a:prstGeom>
          <a:noFill/>
          <a:ln>
            <a:noFill/>
          </a:ln>
        </p:spPr>
        <p:txBody>
          <a:bodyPr spcFirstLastPara="1" wrap="square" lIns="91425" tIns="91425" rIns="91425" bIns="91425" anchor="t" anchorCtr="0">
            <a:noAutofit/>
          </a:bodyPr>
          <a:lstStyle/>
          <a:p>
            <a:pPr lvl="0"/>
            <a:r>
              <a:rPr lang="en-GB" sz="2200" dirty="0">
                <a:solidFill>
                  <a:schemeClr val="bg1"/>
                </a:solidFill>
                <a:latin typeface="Arial" panose="020B0604020202020204" pitchFamily="34" charset="0"/>
                <a:cs typeface="Arial" panose="020B0604020202020204" pitchFamily="34" charset="0"/>
              </a:rPr>
              <a:t>Short introduction to DFF and the Q&amp;A session</a:t>
            </a:r>
          </a:p>
          <a:p>
            <a:pPr lvl="0"/>
            <a:endParaRPr lang="da-DK" sz="2200" dirty="0">
              <a:solidFill>
                <a:schemeClr val="bg1"/>
              </a:solidFill>
              <a:latin typeface="Arial" panose="020B0604020202020204" pitchFamily="34" charset="0"/>
              <a:ea typeface="Tahoma" panose="020B0604030504040204" pitchFamily="34" charset="0"/>
              <a:cs typeface="Arial" panose="020B0604020202020204" pitchFamily="34" charset="0"/>
              <a:sym typeface="Fira Sans Extra Condensed Medium"/>
            </a:endParaRPr>
          </a:p>
          <a:p>
            <a:pPr lvl="0"/>
            <a:r>
              <a:rPr lang="en-GB" sz="2200" dirty="0">
                <a:solidFill>
                  <a:schemeClr val="bg1"/>
                </a:solidFill>
                <a:latin typeface="Arial" panose="020B0604020202020204" pitchFamily="34" charset="0"/>
                <a:cs typeface="Arial" panose="020B0604020202020204" pitchFamily="34" charset="0"/>
              </a:rPr>
              <a:t>Presentation of the main elements of DFF’s call on Arctic research 2025</a:t>
            </a:r>
          </a:p>
          <a:p>
            <a:pPr lvl="0"/>
            <a:r>
              <a:rPr lang="da-DK" sz="2200" dirty="0">
                <a:solidFill>
                  <a:schemeClr val="bg1"/>
                </a:solidFill>
                <a:latin typeface="Arial" panose="020B0604020202020204" pitchFamily="34" charset="0"/>
                <a:cs typeface="Arial" panose="020B0604020202020204" pitchFamily="34" charset="0"/>
              </a:rPr>
              <a:t> </a:t>
            </a:r>
          </a:p>
          <a:p>
            <a:pPr lvl="0"/>
            <a:r>
              <a:rPr lang="en-US" sz="2200" dirty="0">
                <a:solidFill>
                  <a:schemeClr val="bg1"/>
                </a:solidFill>
                <a:latin typeface="Arial" panose="020B0604020202020204" pitchFamily="34" charset="0"/>
                <a:cs typeface="Arial" panose="020B0604020202020204" pitchFamily="34" charset="0"/>
              </a:rPr>
              <a:t>Time for specific questions to the call</a:t>
            </a:r>
          </a:p>
        </p:txBody>
      </p:sp>
      <p:sp>
        <p:nvSpPr>
          <p:cNvPr id="34" name="Tekstfelt 33">
            <a:extLst>
              <a:ext uri="{FF2B5EF4-FFF2-40B4-BE49-F238E27FC236}">
                <a16:creationId xmlns:a16="http://schemas.microsoft.com/office/drawing/2014/main" id="{AF9B20B2-59B8-3840-BF61-A73D7BAE5354}"/>
              </a:ext>
            </a:extLst>
          </p:cNvPr>
          <p:cNvSpPr txBox="1"/>
          <p:nvPr/>
        </p:nvSpPr>
        <p:spPr>
          <a:xfrm>
            <a:off x="3063176" y="280298"/>
            <a:ext cx="0" cy="0"/>
          </a:xfrm>
          <a:prstGeom prst="rect">
            <a:avLst/>
          </a:prstGeom>
          <a:solidFill>
            <a:srgbClr val="FFF101"/>
          </a:solidFill>
        </p:spPr>
        <p:txBody>
          <a:bodyPr wrap="none" lIns="0" tIns="0" rIns="0" bIns="0" rtlCol="0">
            <a:noAutofit/>
          </a:bodyPr>
          <a:lstStyle/>
          <a:p>
            <a:pPr algn="l"/>
            <a:endParaRPr lang="da-DK" sz="1200" dirty="0" err="1">
              <a:solidFill>
                <a:schemeClr val="bg1"/>
              </a:solidFill>
            </a:endParaRPr>
          </a:p>
        </p:txBody>
      </p:sp>
      <p:sp>
        <p:nvSpPr>
          <p:cNvPr id="9" name="Google Shape;1628;p45">
            <a:extLst>
              <a:ext uri="{FF2B5EF4-FFF2-40B4-BE49-F238E27FC236}">
                <a16:creationId xmlns:a16="http://schemas.microsoft.com/office/drawing/2014/main" id="{8A0F4A84-1126-473D-932C-E5C01E77AAC0}"/>
              </a:ext>
            </a:extLst>
          </p:cNvPr>
          <p:cNvSpPr txBox="1">
            <a:spLocks noChangeAspect="1"/>
          </p:cNvSpPr>
          <p:nvPr/>
        </p:nvSpPr>
        <p:spPr>
          <a:xfrm>
            <a:off x="520012" y="2362874"/>
            <a:ext cx="404960" cy="2314322"/>
          </a:xfrm>
          <a:prstGeom prst="rect">
            <a:avLst/>
          </a:prstGeom>
          <a:noFill/>
          <a:ln>
            <a:noFill/>
          </a:ln>
        </p:spPr>
        <p:txBody>
          <a:bodyPr spcFirstLastPara="1" wrap="square" lIns="91425" tIns="91425" rIns="91425" bIns="91425" anchor="t" anchorCtr="0">
            <a:noAutofit/>
          </a:bodyPr>
          <a:lstStyle/>
          <a:p>
            <a:pPr lvl="0"/>
            <a:r>
              <a:rPr lang="da-DK" sz="2200" b="1" dirty="0">
                <a:solidFill>
                  <a:schemeClr val="bg1"/>
                </a:solidFill>
                <a:latin typeface="Arial" panose="020B0604020202020204" pitchFamily="34" charset="0"/>
                <a:ea typeface="Tahoma" panose="020B0604030504040204" pitchFamily="34" charset="0"/>
                <a:cs typeface="Arial" panose="020B0604020202020204" pitchFamily="34" charset="0"/>
                <a:sym typeface="Fira Sans Extra Condensed Medium"/>
              </a:rPr>
              <a:t>1</a:t>
            </a:r>
            <a:endParaRPr lang="da-DK" sz="2200" dirty="0">
              <a:solidFill>
                <a:schemeClr val="bg1"/>
              </a:solidFill>
              <a:latin typeface="Arial" panose="020B0604020202020204" pitchFamily="34" charset="0"/>
              <a:ea typeface="Tahoma" panose="020B0604030504040204" pitchFamily="34" charset="0"/>
              <a:cs typeface="Arial" panose="020B0604020202020204" pitchFamily="34" charset="0"/>
              <a:sym typeface="Fira Sans Extra Condensed Medium"/>
            </a:endParaRPr>
          </a:p>
          <a:p>
            <a:pPr lvl="0"/>
            <a:endParaRPr lang="en" sz="2200" b="1" dirty="0">
              <a:solidFill>
                <a:schemeClr val="bg1"/>
              </a:solidFill>
              <a:latin typeface="Arial" panose="020B0604020202020204" pitchFamily="34" charset="0"/>
              <a:ea typeface="Tahoma" panose="020B0604030504040204" pitchFamily="34" charset="0"/>
              <a:cs typeface="Arial" panose="020B0604020202020204" pitchFamily="34" charset="0"/>
              <a:sym typeface="Fira Sans Extra Condensed Medium"/>
            </a:endParaRPr>
          </a:p>
          <a:p>
            <a:r>
              <a:rPr lang="da-DK" sz="2200" b="1" dirty="0">
                <a:solidFill>
                  <a:schemeClr val="bg1"/>
                </a:solidFill>
                <a:latin typeface="Arial" panose="020B0604020202020204" pitchFamily="34" charset="0"/>
                <a:ea typeface="Tahoma" panose="020B0604030504040204" pitchFamily="34" charset="0"/>
                <a:cs typeface="Arial" panose="020B0604020202020204" pitchFamily="34" charset="0"/>
                <a:sym typeface="Fira Sans Extra Condensed Medium"/>
              </a:rPr>
              <a:t>2</a:t>
            </a:r>
          </a:p>
          <a:p>
            <a:endParaRPr lang="da-DK" sz="2200" b="1" dirty="0">
              <a:solidFill>
                <a:schemeClr val="bg1"/>
              </a:solidFill>
              <a:latin typeface="Arial" panose="020B0604020202020204" pitchFamily="34" charset="0"/>
              <a:ea typeface="Tahoma" panose="020B0604030504040204" pitchFamily="34" charset="0"/>
              <a:cs typeface="Arial" panose="020B0604020202020204" pitchFamily="34" charset="0"/>
              <a:sym typeface="Fira Sans Extra Condensed Medium"/>
            </a:endParaRPr>
          </a:p>
          <a:p>
            <a:pPr lvl="0"/>
            <a:endParaRPr lang="en" sz="2200" b="1" dirty="0">
              <a:solidFill>
                <a:schemeClr val="bg1"/>
              </a:solidFill>
              <a:latin typeface="Arial" panose="020B0604020202020204" pitchFamily="34" charset="0"/>
              <a:ea typeface="Tahoma" panose="020B0604030504040204" pitchFamily="34" charset="0"/>
              <a:cs typeface="Arial" panose="020B0604020202020204" pitchFamily="34" charset="0"/>
              <a:sym typeface="Fira Sans Extra Condensed Medium"/>
            </a:endParaRPr>
          </a:p>
          <a:p>
            <a:r>
              <a:rPr lang="da-DK" sz="2200" b="1" dirty="0">
                <a:solidFill>
                  <a:schemeClr val="bg1"/>
                </a:solidFill>
                <a:latin typeface="Arial" panose="020B0604020202020204" pitchFamily="34" charset="0"/>
                <a:ea typeface="Tahoma" panose="020B0604030504040204" pitchFamily="34" charset="0"/>
                <a:cs typeface="Arial" panose="020B0604020202020204" pitchFamily="34" charset="0"/>
                <a:sym typeface="Fira Sans Extra Condensed Medium"/>
              </a:rPr>
              <a:t>3</a:t>
            </a:r>
            <a:endParaRPr lang="en" sz="2200" b="1" baseline="30000" dirty="0">
              <a:solidFill>
                <a:schemeClr val="bg1"/>
              </a:solidFill>
              <a:latin typeface="Arial" panose="020B0604020202020204" pitchFamily="34" charset="0"/>
              <a:ea typeface="Tahoma" panose="020B0604030504040204" pitchFamily="34" charset="0"/>
              <a:cs typeface="Arial" panose="020B0604020202020204" pitchFamily="34" charset="0"/>
              <a:sym typeface="Fira Sans Extra Condensed Medium"/>
            </a:endParaRPr>
          </a:p>
        </p:txBody>
      </p:sp>
    </p:spTree>
    <p:extLst>
      <p:ext uri="{BB962C8B-B14F-4D97-AF65-F5344CB8AC3E}">
        <p14:creationId xmlns:p14="http://schemas.microsoft.com/office/powerpoint/2010/main" val="540933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8">
            <a:extLst>
              <a:ext uri="{FF2B5EF4-FFF2-40B4-BE49-F238E27FC236}">
                <a16:creationId xmlns:a16="http://schemas.microsoft.com/office/drawing/2014/main" id="{84515330-C9E7-344E-BC45-B3511F3946FD}"/>
              </a:ext>
            </a:extLst>
          </p:cNvPr>
          <p:cNvSpPr>
            <a:spLocks noGrp="1" noRot="1" noMove="1" noResize="1" noEditPoints="1" noAdjustHandles="1" noChangeArrowheads="1" noChangeShapeType="1"/>
          </p:cNvSpPr>
          <p:nvPr/>
        </p:nvSpPr>
        <p:spPr>
          <a:xfrm>
            <a:off x="6109192" y="0"/>
            <a:ext cx="3060700" cy="3429000"/>
          </a:xfrm>
          <a:prstGeom prst="rect">
            <a:avLst/>
          </a:prstGeom>
          <a:solidFill>
            <a:srgbClr val="004D6C"/>
          </a:solidFill>
          <a:ln w="6350">
            <a:noFill/>
          </a:ln>
        </p:spPr>
        <p:txBody>
          <a:bodyPr lIns="0" tIns="0" rIns="0" bIns="0" rtlCol="0" anchor="ctr">
            <a:noAutofit/>
          </a:bodyPr>
          <a:lstStyle/>
          <a:p>
            <a:pPr marL="0" algn="ctr"/>
            <a:endParaRPr lang="da-DK" sz="1400" dirty="0" err="1">
              <a:solidFill>
                <a:schemeClr val="bg1"/>
              </a:solidFill>
            </a:endParaRPr>
          </a:p>
        </p:txBody>
      </p:sp>
      <p:sp>
        <p:nvSpPr>
          <p:cNvPr id="19" name="Rectangle 10">
            <a:extLst>
              <a:ext uri="{FF2B5EF4-FFF2-40B4-BE49-F238E27FC236}">
                <a16:creationId xmlns:a16="http://schemas.microsoft.com/office/drawing/2014/main" id="{B306E787-6B4A-3149-BD6B-940D57A649AC}"/>
              </a:ext>
            </a:extLst>
          </p:cNvPr>
          <p:cNvSpPr>
            <a:spLocks noGrp="1" noRot="1" noMove="1" noResize="1" noEditPoints="1" noAdjustHandles="1" noChangeArrowheads="1" noChangeShapeType="1"/>
          </p:cNvSpPr>
          <p:nvPr/>
        </p:nvSpPr>
        <p:spPr>
          <a:xfrm>
            <a:off x="6109192" y="3429000"/>
            <a:ext cx="3060700" cy="3429000"/>
          </a:xfrm>
          <a:prstGeom prst="rect">
            <a:avLst/>
          </a:prstGeom>
          <a:solidFill>
            <a:srgbClr val="F2F2E1"/>
          </a:solidFill>
          <a:ln w="6350">
            <a:noFill/>
          </a:ln>
        </p:spPr>
        <p:txBody>
          <a:bodyPr lIns="0" tIns="0" rIns="0" bIns="0" rtlCol="0" anchor="ctr">
            <a:noAutofit/>
          </a:bodyPr>
          <a:lstStyle/>
          <a:p>
            <a:pPr marL="0" algn="ctr"/>
            <a:endParaRPr lang="da-DK" sz="1400" dirty="0" err="1">
              <a:solidFill>
                <a:schemeClr val="bg1"/>
              </a:solidFill>
            </a:endParaRPr>
          </a:p>
        </p:txBody>
      </p:sp>
      <p:pic>
        <p:nvPicPr>
          <p:cNvPr id="13" name="Billede 12">
            <a:extLst>
              <a:ext uri="{FF2B5EF4-FFF2-40B4-BE49-F238E27FC236}">
                <a16:creationId xmlns:a16="http://schemas.microsoft.com/office/drawing/2014/main" id="{551EA710-B164-FD40-B8EB-059952873213}"/>
              </a:ext>
            </a:extLst>
          </p:cNvPr>
          <p:cNvPicPr>
            <a:picLocks noGrp="1" noRot="1" noChangeAspect="1" noMove="1" noResize="1" noEditPoints="1" noAdjustHandles="1" noChangeArrowheads="1" noChangeShapeType="1" noCrop="1"/>
          </p:cNvPicPr>
          <p:nvPr/>
        </p:nvPicPr>
        <p:blipFill>
          <a:blip r:embed="rId3"/>
          <a:stretch>
            <a:fillRect/>
          </a:stretch>
        </p:blipFill>
        <p:spPr>
          <a:xfrm rot="16200000">
            <a:off x="5768314" y="4009273"/>
            <a:ext cx="3718731" cy="3050971"/>
          </a:xfrm>
          <a:prstGeom prst="rect">
            <a:avLst/>
          </a:prstGeom>
        </p:spPr>
      </p:pic>
      <p:sp>
        <p:nvSpPr>
          <p:cNvPr id="18" name="Rectangle 9">
            <a:extLst>
              <a:ext uri="{FF2B5EF4-FFF2-40B4-BE49-F238E27FC236}">
                <a16:creationId xmlns:a16="http://schemas.microsoft.com/office/drawing/2014/main" id="{685F22D4-CAB7-0A4F-89D2-547F9F0E7219}"/>
              </a:ext>
            </a:extLst>
          </p:cNvPr>
          <p:cNvSpPr>
            <a:spLocks noGrp="1" noRot="1" noMove="1" noResize="1" noEditPoints="1" noAdjustHandles="1" noChangeArrowheads="1" noChangeShapeType="1"/>
          </p:cNvSpPr>
          <p:nvPr/>
        </p:nvSpPr>
        <p:spPr>
          <a:xfrm>
            <a:off x="9168654" y="0"/>
            <a:ext cx="3060000" cy="3429000"/>
          </a:xfrm>
          <a:prstGeom prst="rect">
            <a:avLst/>
          </a:prstGeom>
          <a:solidFill>
            <a:srgbClr val="779CAB"/>
          </a:solidFill>
          <a:ln w="6350">
            <a:noFill/>
          </a:ln>
        </p:spPr>
        <p:txBody>
          <a:bodyPr lIns="0" tIns="0" rIns="0" bIns="0" rtlCol="0" anchor="ctr">
            <a:noAutofit/>
          </a:bodyPr>
          <a:lstStyle/>
          <a:p>
            <a:pPr marL="0" algn="ctr"/>
            <a:endParaRPr lang="da-DK" sz="1400" dirty="0" err="1">
              <a:solidFill>
                <a:schemeClr val="bg1"/>
              </a:solidFill>
            </a:endParaRPr>
          </a:p>
        </p:txBody>
      </p:sp>
      <p:sp>
        <p:nvSpPr>
          <p:cNvPr id="20" name="Rectangle 11">
            <a:extLst>
              <a:ext uri="{FF2B5EF4-FFF2-40B4-BE49-F238E27FC236}">
                <a16:creationId xmlns:a16="http://schemas.microsoft.com/office/drawing/2014/main" id="{0DB9FFC4-4BA9-914F-A413-0CDCE0234FF3}"/>
              </a:ext>
            </a:extLst>
          </p:cNvPr>
          <p:cNvSpPr>
            <a:spLocks noGrp="1" noRot="1" noMove="1" noResize="1" noEditPoints="1" noAdjustHandles="1" noChangeArrowheads="1" noChangeShapeType="1"/>
          </p:cNvSpPr>
          <p:nvPr/>
        </p:nvSpPr>
        <p:spPr>
          <a:xfrm>
            <a:off x="9168654" y="3429000"/>
            <a:ext cx="3060000" cy="3429000"/>
          </a:xfrm>
          <a:prstGeom prst="rect">
            <a:avLst/>
          </a:prstGeom>
          <a:solidFill>
            <a:srgbClr val="004D6C"/>
          </a:solidFill>
          <a:ln w="6350">
            <a:noFill/>
          </a:ln>
        </p:spPr>
        <p:txBody>
          <a:bodyPr lIns="0" tIns="0" rIns="0" bIns="0" rtlCol="0" anchor="ctr">
            <a:noAutofit/>
          </a:bodyPr>
          <a:lstStyle/>
          <a:p>
            <a:pPr marL="0" algn="ctr"/>
            <a:endParaRPr lang="da-DK" sz="1400" dirty="0" err="1">
              <a:solidFill>
                <a:schemeClr val="bg1"/>
              </a:solidFill>
            </a:endParaRPr>
          </a:p>
        </p:txBody>
      </p:sp>
      <p:sp>
        <p:nvSpPr>
          <p:cNvPr id="26" name="Text Placeholder 1">
            <a:extLst>
              <a:ext uri="{FF2B5EF4-FFF2-40B4-BE49-F238E27FC236}">
                <a16:creationId xmlns:a16="http://schemas.microsoft.com/office/drawing/2014/main" id="{274C17DD-3A36-3146-9CD7-48A651F8B513}"/>
              </a:ext>
            </a:extLst>
          </p:cNvPr>
          <p:cNvSpPr txBox="1">
            <a:spLocks/>
          </p:cNvSpPr>
          <p:nvPr/>
        </p:nvSpPr>
        <p:spPr bwMode="auto">
          <a:xfrm>
            <a:off x="6109892" y="751086"/>
            <a:ext cx="3043275"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rtl="0" eaLnBrk="1" fontAlgn="base" hangingPunct="1">
              <a:lnSpc>
                <a:spcPct val="100000"/>
              </a:lnSpc>
              <a:spcBef>
                <a:spcPts val="0"/>
              </a:spcBef>
              <a:spcAft>
                <a:spcPts val="600"/>
              </a:spcAft>
              <a:buFont typeface="Arial" pitchFamily="34" charset="0"/>
              <a:defRPr sz="1400" b="1" kern="1200">
                <a:solidFill>
                  <a:schemeClr val="accent1"/>
                </a:solidFill>
                <a:latin typeface="+mn-lt"/>
                <a:ea typeface="+mn-ea"/>
                <a:cs typeface="+mn-cs"/>
              </a:defRPr>
            </a:lvl1pPr>
            <a:lvl2pPr marL="0" algn="l" rtl="0" eaLnBrk="1" fontAlgn="base" hangingPunct="1">
              <a:lnSpc>
                <a:spcPct val="100000"/>
              </a:lnSpc>
              <a:spcBef>
                <a:spcPts val="0"/>
              </a:spcBef>
              <a:spcAft>
                <a:spcPts val="0"/>
              </a:spcAft>
              <a:buFont typeface="Arial" pitchFamily="34" charset="0"/>
              <a:defRPr sz="1400" b="0" kern="1200">
                <a:solidFill>
                  <a:schemeClr val="accent1"/>
                </a:solidFill>
                <a:latin typeface="+mn-lt"/>
                <a:ea typeface="+mn-ea"/>
                <a:cs typeface="+mn-cs"/>
              </a:defRPr>
            </a:lvl2pPr>
            <a:lvl3pPr marL="180000" indent="-180000" algn="l" rtl="0" eaLnBrk="1" fontAlgn="base" hangingPunct="1">
              <a:lnSpc>
                <a:spcPct val="100000"/>
              </a:lnSpc>
              <a:spcBef>
                <a:spcPts val="800"/>
              </a:spcBef>
              <a:spcAft>
                <a:spcPts val="0"/>
              </a:spcAft>
              <a:buClr>
                <a:schemeClr val="tx2"/>
              </a:buClr>
              <a:buFont typeface="Tahoma" panose="020B0604030504040204" pitchFamily="34" charset="0"/>
              <a:buChar char="•"/>
              <a:defRPr lang="da-DK" sz="1400" kern="1200" noProof="0" dirty="0" smtClean="0">
                <a:solidFill>
                  <a:schemeClr val="accent1"/>
                </a:solidFill>
                <a:latin typeface="+mn-lt"/>
                <a:ea typeface="+mn-ea"/>
                <a:cs typeface="+mn-cs"/>
              </a:defRPr>
            </a:lvl3pPr>
            <a:lvl4pPr marL="444500" indent="-265113" algn="l" rtl="0" eaLnBrk="1" fontAlgn="base" hangingPunct="1">
              <a:lnSpc>
                <a:spcPct val="100000"/>
              </a:lnSpc>
              <a:spcBef>
                <a:spcPts val="400"/>
              </a:spcBef>
              <a:spcAft>
                <a:spcPts val="0"/>
              </a:spcAft>
              <a:buClr>
                <a:schemeClr val="tx2"/>
              </a:buClr>
              <a:buFont typeface="Tahoma" panose="020B0604030504040204" pitchFamily="34" charset="0"/>
              <a:buChar char="–"/>
              <a:defRPr sz="1400" kern="1200">
                <a:solidFill>
                  <a:schemeClr val="accent1"/>
                </a:solidFill>
                <a:latin typeface="+mn-lt"/>
                <a:ea typeface="+mn-ea"/>
                <a:cs typeface="+mn-cs"/>
              </a:defRPr>
            </a:lvl4pPr>
            <a:lvl5pPr marL="717550" indent="-273050" algn="l" rtl="0" eaLnBrk="1" fontAlgn="base" hangingPunct="1">
              <a:lnSpc>
                <a:spcPct val="100000"/>
              </a:lnSpc>
              <a:spcBef>
                <a:spcPts val="400"/>
              </a:spcBef>
              <a:spcAft>
                <a:spcPts val="0"/>
              </a:spcAft>
              <a:buClr>
                <a:schemeClr val="tx2"/>
              </a:buClr>
              <a:buFont typeface="Tahoma" panose="020B0604030504040204" pitchFamily="34" charset="0"/>
              <a:buChar char="–"/>
              <a:tabLst/>
              <a:defRPr sz="1400" kern="1200">
                <a:solidFill>
                  <a:schemeClr val="accent1"/>
                </a:solidFill>
                <a:latin typeface="+mn-lt"/>
                <a:ea typeface="+mn-ea"/>
                <a:cs typeface="+mn-cs"/>
              </a:defRPr>
            </a:lvl5pPr>
            <a:lvl6pPr marL="982663" indent="-265113" algn="l" defTabSz="801934" rtl="0" eaLnBrk="1" latinLnBrk="0" hangingPunct="1">
              <a:lnSpc>
                <a:spcPct val="100000"/>
              </a:lnSpc>
              <a:spcBef>
                <a:spcPts val="400"/>
              </a:spcBef>
              <a:spcAft>
                <a:spcPts val="0"/>
              </a:spcAft>
              <a:buClr>
                <a:schemeClr val="tx2"/>
              </a:buClr>
              <a:buSzPct val="100000"/>
              <a:buFont typeface="Tahoma" panose="020B0604030504040204" pitchFamily="34" charset="0"/>
              <a:buChar char="–"/>
              <a:defRPr sz="1400" kern="1200">
                <a:solidFill>
                  <a:schemeClr val="accent1"/>
                </a:solidFill>
                <a:latin typeface="+mn-lt"/>
                <a:ea typeface="+mn-ea"/>
                <a:cs typeface="+mn-cs"/>
              </a:defRPr>
            </a:lvl6pPr>
            <a:lvl7pPr marL="1255713" indent="-273050" algn="l" defTabSz="705870" rtl="0" eaLnBrk="1" latinLnBrk="0" hangingPunct="1">
              <a:lnSpc>
                <a:spcPct val="100000"/>
              </a:lnSpc>
              <a:spcBef>
                <a:spcPts val="400"/>
              </a:spcBef>
              <a:spcAft>
                <a:spcPts val="0"/>
              </a:spcAft>
              <a:buClr>
                <a:schemeClr val="tx2"/>
              </a:buClr>
              <a:buFont typeface="Tahoma" panose="020B0604030504040204" pitchFamily="34" charset="0"/>
              <a:buChar char="–"/>
              <a:defRPr sz="1400" kern="1200">
                <a:solidFill>
                  <a:schemeClr val="accent1"/>
                </a:solidFill>
                <a:latin typeface="+mn-lt"/>
                <a:ea typeface="+mn-ea"/>
                <a:cs typeface="+mn-cs"/>
              </a:defRPr>
            </a:lvl7pPr>
            <a:lvl8pPr marL="1520825" indent="-265113" algn="l" defTabSz="801934" rtl="0" eaLnBrk="1" latinLnBrk="0" hangingPunct="1">
              <a:lnSpc>
                <a:spcPct val="100000"/>
              </a:lnSpc>
              <a:spcBef>
                <a:spcPts val="400"/>
              </a:spcBef>
              <a:spcAft>
                <a:spcPts val="0"/>
              </a:spcAft>
              <a:buClr>
                <a:schemeClr val="tx2"/>
              </a:buClr>
              <a:buFont typeface="Tahoma" panose="020B0604030504040204" pitchFamily="34" charset="0"/>
              <a:buChar char="–"/>
              <a:defRPr sz="1400" kern="1200" baseline="0">
                <a:solidFill>
                  <a:schemeClr val="accent1"/>
                </a:solidFill>
                <a:latin typeface="+mn-lt"/>
                <a:ea typeface="+mn-ea"/>
                <a:cs typeface="+mn-cs"/>
              </a:defRPr>
            </a:lvl8pPr>
            <a:lvl9pPr marL="233897" indent="-233897" algn="l" defTabSz="801934" rtl="0" eaLnBrk="1" latinLnBrk="0" hangingPunct="1">
              <a:lnSpc>
                <a:spcPct val="100000"/>
              </a:lnSpc>
              <a:spcBef>
                <a:spcPts val="0"/>
              </a:spcBef>
              <a:spcAft>
                <a:spcPts val="702"/>
              </a:spcAft>
              <a:buClr>
                <a:schemeClr val="accent2"/>
              </a:buClr>
              <a:buFont typeface="+mj-lt"/>
              <a:buAutoNum type="arabicPlain"/>
              <a:defRPr sz="789" kern="1200" baseline="0">
                <a:solidFill>
                  <a:schemeClr val="tx1"/>
                </a:solidFill>
                <a:latin typeface="+mn-lt"/>
                <a:ea typeface="+mn-ea"/>
                <a:cs typeface="+mn-cs"/>
              </a:defRPr>
            </a:lvl9pPr>
          </a:lstStyle>
          <a:p>
            <a:pPr algn="ctr"/>
            <a:r>
              <a:rPr lang="en-GB" sz="2000" dirty="0">
                <a:solidFill>
                  <a:schemeClr val="bg1"/>
                </a:solidFill>
                <a:latin typeface="Arial" panose="020B0604020202020204" pitchFamily="34" charset="0"/>
                <a:cs typeface="Arial" panose="020B0604020202020204" pitchFamily="34" charset="0"/>
              </a:rPr>
              <a:t>In 2025, DFF will grant DKK 2.1 billion for research projects, including DKK 46.5 million for the theme </a:t>
            </a:r>
            <a:br>
              <a:rPr lang="en-GB" sz="2000" dirty="0">
                <a:solidFill>
                  <a:schemeClr val="bg1"/>
                </a:solidFill>
                <a:latin typeface="Arial" panose="020B0604020202020204" pitchFamily="34" charset="0"/>
                <a:cs typeface="Arial" panose="020B0604020202020204" pitchFamily="34" charset="0"/>
              </a:rPr>
            </a:br>
            <a:r>
              <a:rPr lang="en-GB" sz="2000" dirty="0">
                <a:solidFill>
                  <a:schemeClr val="bg1"/>
                </a:solidFill>
                <a:latin typeface="Arial" panose="020B0604020202020204" pitchFamily="34" charset="0"/>
                <a:cs typeface="Arial" panose="020B0604020202020204" pitchFamily="34" charset="0"/>
              </a:rPr>
              <a:t>of Arctic research</a:t>
            </a:r>
          </a:p>
        </p:txBody>
      </p:sp>
      <p:sp>
        <p:nvSpPr>
          <p:cNvPr id="27" name="Text Placeholder 1">
            <a:extLst>
              <a:ext uri="{FF2B5EF4-FFF2-40B4-BE49-F238E27FC236}">
                <a16:creationId xmlns:a16="http://schemas.microsoft.com/office/drawing/2014/main" id="{9F3F67FB-61E6-DA4C-809A-9BA21606B657}"/>
              </a:ext>
            </a:extLst>
          </p:cNvPr>
          <p:cNvSpPr txBox="1">
            <a:spLocks/>
          </p:cNvSpPr>
          <p:nvPr/>
        </p:nvSpPr>
        <p:spPr bwMode="auto">
          <a:xfrm>
            <a:off x="6124680" y="4251818"/>
            <a:ext cx="3028488" cy="59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rtl="0" eaLnBrk="1" fontAlgn="base" hangingPunct="1">
              <a:lnSpc>
                <a:spcPct val="100000"/>
              </a:lnSpc>
              <a:spcBef>
                <a:spcPts val="0"/>
              </a:spcBef>
              <a:spcAft>
                <a:spcPts val="600"/>
              </a:spcAft>
              <a:buFont typeface="Arial" pitchFamily="34" charset="0"/>
              <a:defRPr sz="1400" b="1" kern="1200">
                <a:solidFill>
                  <a:schemeClr val="accent1"/>
                </a:solidFill>
                <a:latin typeface="+mn-lt"/>
                <a:ea typeface="+mn-ea"/>
                <a:cs typeface="+mn-cs"/>
              </a:defRPr>
            </a:lvl1pPr>
            <a:lvl2pPr marL="0" algn="l" rtl="0" eaLnBrk="1" fontAlgn="base" hangingPunct="1">
              <a:lnSpc>
                <a:spcPct val="100000"/>
              </a:lnSpc>
              <a:spcBef>
                <a:spcPts val="0"/>
              </a:spcBef>
              <a:spcAft>
                <a:spcPts val="0"/>
              </a:spcAft>
              <a:buFont typeface="Arial" pitchFamily="34" charset="0"/>
              <a:defRPr sz="1400" b="0" kern="1200">
                <a:solidFill>
                  <a:schemeClr val="accent1"/>
                </a:solidFill>
                <a:latin typeface="+mn-lt"/>
                <a:ea typeface="+mn-ea"/>
                <a:cs typeface="+mn-cs"/>
              </a:defRPr>
            </a:lvl2pPr>
            <a:lvl3pPr marL="180000" indent="-180000" algn="l" rtl="0" eaLnBrk="1" fontAlgn="base" hangingPunct="1">
              <a:lnSpc>
                <a:spcPct val="100000"/>
              </a:lnSpc>
              <a:spcBef>
                <a:spcPts val="800"/>
              </a:spcBef>
              <a:spcAft>
                <a:spcPts val="0"/>
              </a:spcAft>
              <a:buClr>
                <a:schemeClr val="tx2"/>
              </a:buClr>
              <a:buFont typeface="Tahoma" panose="020B0604030504040204" pitchFamily="34" charset="0"/>
              <a:buChar char="•"/>
              <a:defRPr lang="da-DK" sz="1400" kern="1200" noProof="0" dirty="0" smtClean="0">
                <a:solidFill>
                  <a:schemeClr val="accent1"/>
                </a:solidFill>
                <a:latin typeface="+mn-lt"/>
                <a:ea typeface="+mn-ea"/>
                <a:cs typeface="+mn-cs"/>
              </a:defRPr>
            </a:lvl3pPr>
            <a:lvl4pPr marL="444500" indent="-265113" algn="l" rtl="0" eaLnBrk="1" fontAlgn="base" hangingPunct="1">
              <a:lnSpc>
                <a:spcPct val="100000"/>
              </a:lnSpc>
              <a:spcBef>
                <a:spcPts val="400"/>
              </a:spcBef>
              <a:spcAft>
                <a:spcPts val="0"/>
              </a:spcAft>
              <a:buClr>
                <a:schemeClr val="tx2"/>
              </a:buClr>
              <a:buFont typeface="Tahoma" panose="020B0604030504040204" pitchFamily="34" charset="0"/>
              <a:buChar char="–"/>
              <a:defRPr sz="1400" kern="1200">
                <a:solidFill>
                  <a:schemeClr val="accent1"/>
                </a:solidFill>
                <a:latin typeface="+mn-lt"/>
                <a:ea typeface="+mn-ea"/>
                <a:cs typeface="+mn-cs"/>
              </a:defRPr>
            </a:lvl4pPr>
            <a:lvl5pPr marL="717550" indent="-273050" algn="l" rtl="0" eaLnBrk="1" fontAlgn="base" hangingPunct="1">
              <a:lnSpc>
                <a:spcPct val="100000"/>
              </a:lnSpc>
              <a:spcBef>
                <a:spcPts val="400"/>
              </a:spcBef>
              <a:spcAft>
                <a:spcPts val="0"/>
              </a:spcAft>
              <a:buClr>
                <a:schemeClr val="tx2"/>
              </a:buClr>
              <a:buFont typeface="Tahoma" panose="020B0604030504040204" pitchFamily="34" charset="0"/>
              <a:buChar char="–"/>
              <a:tabLst/>
              <a:defRPr sz="1400" kern="1200">
                <a:solidFill>
                  <a:schemeClr val="accent1"/>
                </a:solidFill>
                <a:latin typeface="+mn-lt"/>
                <a:ea typeface="+mn-ea"/>
                <a:cs typeface="+mn-cs"/>
              </a:defRPr>
            </a:lvl5pPr>
            <a:lvl6pPr marL="982663" indent="-265113" algn="l" defTabSz="801934" rtl="0" eaLnBrk="1" latinLnBrk="0" hangingPunct="1">
              <a:lnSpc>
                <a:spcPct val="100000"/>
              </a:lnSpc>
              <a:spcBef>
                <a:spcPts val="400"/>
              </a:spcBef>
              <a:spcAft>
                <a:spcPts val="0"/>
              </a:spcAft>
              <a:buClr>
                <a:schemeClr val="tx2"/>
              </a:buClr>
              <a:buSzPct val="100000"/>
              <a:buFont typeface="Tahoma" panose="020B0604030504040204" pitchFamily="34" charset="0"/>
              <a:buChar char="–"/>
              <a:defRPr sz="1400" kern="1200">
                <a:solidFill>
                  <a:schemeClr val="accent1"/>
                </a:solidFill>
                <a:latin typeface="+mn-lt"/>
                <a:ea typeface="+mn-ea"/>
                <a:cs typeface="+mn-cs"/>
              </a:defRPr>
            </a:lvl6pPr>
            <a:lvl7pPr marL="1255713" indent="-273050" algn="l" defTabSz="705870" rtl="0" eaLnBrk="1" latinLnBrk="0" hangingPunct="1">
              <a:lnSpc>
                <a:spcPct val="100000"/>
              </a:lnSpc>
              <a:spcBef>
                <a:spcPts val="400"/>
              </a:spcBef>
              <a:spcAft>
                <a:spcPts val="0"/>
              </a:spcAft>
              <a:buClr>
                <a:schemeClr val="tx2"/>
              </a:buClr>
              <a:buFont typeface="Tahoma" panose="020B0604030504040204" pitchFamily="34" charset="0"/>
              <a:buChar char="–"/>
              <a:defRPr sz="1400" kern="1200">
                <a:solidFill>
                  <a:schemeClr val="accent1"/>
                </a:solidFill>
                <a:latin typeface="+mn-lt"/>
                <a:ea typeface="+mn-ea"/>
                <a:cs typeface="+mn-cs"/>
              </a:defRPr>
            </a:lvl7pPr>
            <a:lvl8pPr marL="1520825" indent="-265113" algn="l" defTabSz="801934" rtl="0" eaLnBrk="1" latinLnBrk="0" hangingPunct="1">
              <a:lnSpc>
                <a:spcPct val="100000"/>
              </a:lnSpc>
              <a:spcBef>
                <a:spcPts val="400"/>
              </a:spcBef>
              <a:spcAft>
                <a:spcPts val="0"/>
              </a:spcAft>
              <a:buClr>
                <a:schemeClr val="tx2"/>
              </a:buClr>
              <a:buFont typeface="Tahoma" panose="020B0604030504040204" pitchFamily="34" charset="0"/>
              <a:buChar char="–"/>
              <a:defRPr sz="1400" kern="1200" baseline="0">
                <a:solidFill>
                  <a:schemeClr val="accent1"/>
                </a:solidFill>
                <a:latin typeface="+mn-lt"/>
                <a:ea typeface="+mn-ea"/>
                <a:cs typeface="+mn-cs"/>
              </a:defRPr>
            </a:lvl8pPr>
            <a:lvl9pPr marL="233897" indent="-233897" algn="l" defTabSz="801934" rtl="0" eaLnBrk="1" latinLnBrk="0" hangingPunct="1">
              <a:lnSpc>
                <a:spcPct val="100000"/>
              </a:lnSpc>
              <a:spcBef>
                <a:spcPts val="0"/>
              </a:spcBef>
              <a:spcAft>
                <a:spcPts val="702"/>
              </a:spcAft>
              <a:buClr>
                <a:schemeClr val="accent2"/>
              </a:buClr>
              <a:buFont typeface="+mj-lt"/>
              <a:buAutoNum type="arabicPlain"/>
              <a:defRPr sz="789" kern="1200" baseline="0">
                <a:solidFill>
                  <a:schemeClr val="tx1"/>
                </a:solidFill>
                <a:latin typeface="+mn-lt"/>
                <a:ea typeface="+mn-ea"/>
                <a:cs typeface="+mn-cs"/>
              </a:defRPr>
            </a:lvl9pPr>
          </a:lstStyle>
          <a:p>
            <a:pPr algn="ctr"/>
            <a:r>
              <a:rPr lang="en-GB" sz="1800" dirty="0">
                <a:solidFill>
                  <a:srgbClr val="004D6C"/>
                </a:solidFill>
                <a:latin typeface="Arial" panose="020B0604020202020204" pitchFamily="34" charset="0"/>
                <a:cs typeface="Arial" panose="020B0604020202020204" pitchFamily="34" charset="0"/>
              </a:rPr>
              <a:t>DFF assessed 4,000 applications in 2024</a:t>
            </a:r>
          </a:p>
        </p:txBody>
      </p:sp>
      <p:sp>
        <p:nvSpPr>
          <p:cNvPr id="6" name="Title 5">
            <a:extLst>
              <a:ext uri="{FF2B5EF4-FFF2-40B4-BE49-F238E27FC236}">
                <a16:creationId xmlns:a16="http://schemas.microsoft.com/office/drawing/2014/main" id="{318178C0-3754-44FF-9F50-C8B5276B31C2}"/>
              </a:ext>
            </a:extLst>
          </p:cNvPr>
          <p:cNvSpPr>
            <a:spLocks noGrp="1"/>
          </p:cNvSpPr>
          <p:nvPr>
            <p:ph type="title"/>
          </p:nvPr>
        </p:nvSpPr>
        <p:spPr>
          <a:xfrm>
            <a:off x="587840" y="504692"/>
            <a:ext cx="5015223" cy="2039786"/>
          </a:xfrm>
        </p:spPr>
        <p:txBody>
          <a:bodyPr anchor="t" anchorCtr="0">
            <a:noAutofit/>
          </a:bodyPr>
          <a:lstStyle/>
          <a:p>
            <a:r>
              <a:rPr lang="en-US" sz="4400" b="1" dirty="0">
                <a:solidFill>
                  <a:srgbClr val="004D6C"/>
                </a:solidFill>
              </a:rPr>
              <a:t>Independent Research Fund Denmark (DFF)</a:t>
            </a:r>
            <a:endParaRPr lang="da-DK" sz="4500" dirty="0">
              <a:solidFill>
                <a:srgbClr val="004D6C"/>
              </a:solidFill>
              <a:latin typeface="Arial" panose="020B0604020202020204" pitchFamily="34" charset="0"/>
              <a:cs typeface="Arial" panose="020B0604020202020204" pitchFamily="34" charset="0"/>
            </a:endParaRPr>
          </a:p>
        </p:txBody>
      </p:sp>
      <p:sp>
        <p:nvSpPr>
          <p:cNvPr id="34" name="Tekstfelt 33">
            <a:extLst>
              <a:ext uri="{FF2B5EF4-FFF2-40B4-BE49-F238E27FC236}">
                <a16:creationId xmlns:a16="http://schemas.microsoft.com/office/drawing/2014/main" id="{AF9B20B2-59B8-3840-BF61-A73D7BAE5354}"/>
              </a:ext>
            </a:extLst>
          </p:cNvPr>
          <p:cNvSpPr txBox="1"/>
          <p:nvPr/>
        </p:nvSpPr>
        <p:spPr>
          <a:xfrm>
            <a:off x="6947210" y="-66907"/>
            <a:ext cx="0" cy="0"/>
          </a:xfrm>
          <a:prstGeom prst="rect">
            <a:avLst/>
          </a:prstGeom>
          <a:noFill/>
        </p:spPr>
        <p:txBody>
          <a:bodyPr wrap="none" lIns="0" tIns="0" rIns="0" bIns="0" rtlCol="0">
            <a:noAutofit/>
          </a:bodyPr>
          <a:lstStyle/>
          <a:p>
            <a:pPr algn="l"/>
            <a:endParaRPr lang="da-DK" sz="1200" dirty="0" err="1">
              <a:solidFill>
                <a:srgbClr val="004B6D"/>
              </a:solidFill>
            </a:endParaRPr>
          </a:p>
        </p:txBody>
      </p:sp>
      <p:sp>
        <p:nvSpPr>
          <p:cNvPr id="55" name="Google Shape;1625;p45">
            <a:extLst>
              <a:ext uri="{FF2B5EF4-FFF2-40B4-BE49-F238E27FC236}">
                <a16:creationId xmlns:a16="http://schemas.microsoft.com/office/drawing/2014/main" id="{516BB64C-AC8C-A24C-A45B-54FF0ABBB072}"/>
              </a:ext>
            </a:extLst>
          </p:cNvPr>
          <p:cNvSpPr txBox="1">
            <a:spLocks noChangeAspect="1"/>
          </p:cNvSpPr>
          <p:nvPr/>
        </p:nvSpPr>
        <p:spPr>
          <a:xfrm>
            <a:off x="595274" y="2581219"/>
            <a:ext cx="5426384" cy="3600000"/>
          </a:xfrm>
          <a:prstGeom prst="rect">
            <a:avLst/>
          </a:prstGeom>
          <a:noFill/>
          <a:ln>
            <a:noFill/>
          </a:ln>
        </p:spPr>
        <p:txBody>
          <a:bodyPr spcFirstLastPara="1" wrap="square" lIns="91425" tIns="91425" rIns="91425" bIns="91425" numCol="1" anchor="t" anchorCtr="0">
            <a:noAutofit/>
          </a:bodyPr>
          <a:lstStyle/>
          <a:p>
            <a:pPr>
              <a:lnSpc>
                <a:spcPct val="150000"/>
              </a:lnSpc>
            </a:pPr>
            <a:r>
              <a:rPr lang="en-US" sz="2000" b="1" dirty="0">
                <a:solidFill>
                  <a:srgbClr val="004D6C"/>
                </a:solidFill>
                <a:latin typeface="Arial" panose="020B0604020202020204" pitchFamily="34" charset="0"/>
                <a:cs typeface="Arial" panose="020B0604020202020204" pitchFamily="34" charset="0"/>
              </a:rPr>
              <a:t>Independent Research Fund Denmark (DFF) supports independent as well as thematic research based on:</a:t>
            </a:r>
          </a:p>
          <a:p>
            <a:pPr marL="342900" indent="-342900">
              <a:lnSpc>
                <a:spcPct val="150000"/>
              </a:lnSpc>
              <a:buFont typeface="Arial" panose="020B0604020202020204" pitchFamily="34" charset="0"/>
              <a:buChar char="•"/>
            </a:pPr>
            <a:endParaRPr lang="en-US" sz="1100" dirty="0">
              <a:solidFill>
                <a:srgbClr val="004D6C"/>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US" sz="2000" dirty="0">
                <a:solidFill>
                  <a:srgbClr val="004D6C"/>
                </a:solidFill>
                <a:latin typeface="Arial" panose="020B0604020202020204" pitchFamily="34" charset="0"/>
                <a:cs typeface="Arial" panose="020B0604020202020204" pitchFamily="34" charset="0"/>
              </a:rPr>
              <a:t>Researchers’ own ideas</a:t>
            </a:r>
          </a:p>
          <a:p>
            <a:pPr marL="342900" indent="-342900">
              <a:lnSpc>
                <a:spcPct val="150000"/>
              </a:lnSpc>
              <a:buFont typeface="Arial" panose="020B0604020202020204" pitchFamily="34" charset="0"/>
              <a:buChar char="•"/>
            </a:pPr>
            <a:r>
              <a:rPr lang="en-US" sz="2000" dirty="0">
                <a:solidFill>
                  <a:srgbClr val="004D6C"/>
                </a:solidFill>
                <a:latin typeface="Arial" panose="020B0604020202020204" pitchFamily="34" charset="0"/>
                <a:cs typeface="Arial" panose="020B0604020202020204" pitchFamily="34" charset="0"/>
              </a:rPr>
              <a:t>Within and across all main fields of science</a:t>
            </a:r>
          </a:p>
          <a:p>
            <a:pPr marL="342900" indent="-342900">
              <a:lnSpc>
                <a:spcPct val="150000"/>
              </a:lnSpc>
              <a:buFont typeface="Arial" panose="020B0604020202020204" pitchFamily="34" charset="0"/>
              <a:buChar char="•"/>
            </a:pPr>
            <a:r>
              <a:rPr lang="en-US" sz="2000" dirty="0">
                <a:solidFill>
                  <a:srgbClr val="004D6C"/>
                </a:solidFill>
                <a:latin typeface="Arial" panose="020B0604020202020204" pitchFamily="34" charset="0"/>
                <a:cs typeface="Arial" panose="020B0604020202020204" pitchFamily="34" charset="0"/>
              </a:rPr>
              <a:t>To researchers at all career stages</a:t>
            </a:r>
          </a:p>
        </p:txBody>
      </p:sp>
      <p:sp>
        <p:nvSpPr>
          <p:cNvPr id="60" name="Google Shape;1625;p45">
            <a:extLst>
              <a:ext uri="{FF2B5EF4-FFF2-40B4-BE49-F238E27FC236}">
                <a16:creationId xmlns:a16="http://schemas.microsoft.com/office/drawing/2014/main" id="{1B773A89-5022-324C-AABD-552B7AB05FA9}"/>
              </a:ext>
            </a:extLst>
          </p:cNvPr>
          <p:cNvSpPr txBox="1">
            <a:spLocks noChangeAspect="1"/>
          </p:cNvSpPr>
          <p:nvPr/>
        </p:nvSpPr>
        <p:spPr>
          <a:xfrm>
            <a:off x="9195963" y="795229"/>
            <a:ext cx="3006620" cy="1458712"/>
          </a:xfrm>
          <a:prstGeom prst="rect">
            <a:avLst/>
          </a:prstGeom>
          <a:noFill/>
          <a:ln>
            <a:noFill/>
          </a:ln>
        </p:spPr>
        <p:txBody>
          <a:bodyPr spcFirstLastPara="1" wrap="square" lIns="0" tIns="0" rIns="0" bIns="0" anchor="t" anchorCtr="0">
            <a:noAutofit/>
          </a:bodyPr>
          <a:lstStyle/>
          <a:p>
            <a:pPr marL="9525" marR="43815" indent="-9525" algn="ctr">
              <a:spcBef>
                <a:spcPts val="930"/>
              </a:spcBef>
              <a:tabLst>
                <a:tab pos="649288" algn="l"/>
              </a:tabLst>
            </a:pPr>
            <a:r>
              <a:rPr lang="en-US" sz="1600" i="1" spc="-20" dirty="0">
                <a:solidFill>
                  <a:schemeClr val="bg1"/>
                </a:solidFill>
                <a:latin typeface="Arial" panose="020B0604020202020204" pitchFamily="34" charset="0"/>
                <a:cs typeface="Arial" panose="020B0604020202020204" pitchFamily="34" charset="0"/>
              </a:rPr>
              <a:t>DFF creates space </a:t>
            </a:r>
            <a:br>
              <a:rPr lang="en-US" sz="1600" i="1" spc="-20" dirty="0">
                <a:solidFill>
                  <a:schemeClr val="bg1"/>
                </a:solidFill>
                <a:latin typeface="Arial" panose="020B0604020202020204" pitchFamily="34" charset="0"/>
                <a:cs typeface="Arial" panose="020B0604020202020204" pitchFamily="34" charset="0"/>
              </a:rPr>
            </a:br>
            <a:r>
              <a:rPr lang="en-US" sz="1600" i="1" spc="-20" dirty="0">
                <a:solidFill>
                  <a:schemeClr val="bg1"/>
                </a:solidFill>
                <a:latin typeface="Arial" panose="020B0604020202020204" pitchFamily="34" charset="0"/>
                <a:cs typeface="Arial" panose="020B0604020202020204" pitchFamily="34" charset="0"/>
              </a:rPr>
              <a:t>to pursue original ideas </a:t>
            </a:r>
            <a:br>
              <a:rPr lang="en-US" sz="1600" i="1" spc="-20" dirty="0">
                <a:solidFill>
                  <a:schemeClr val="bg1"/>
                </a:solidFill>
                <a:latin typeface="Arial" panose="020B0604020202020204" pitchFamily="34" charset="0"/>
                <a:cs typeface="Arial" panose="020B0604020202020204" pitchFamily="34" charset="0"/>
              </a:rPr>
            </a:br>
            <a:r>
              <a:rPr lang="en-US" sz="1600" i="1" spc="-20" dirty="0">
                <a:solidFill>
                  <a:schemeClr val="bg1"/>
                </a:solidFill>
                <a:latin typeface="Arial" panose="020B0604020202020204" pitchFamily="34" charset="0"/>
                <a:cs typeface="Arial" panose="020B0604020202020204" pitchFamily="34" charset="0"/>
              </a:rPr>
              <a:t>with as yet unknown </a:t>
            </a:r>
            <a:br>
              <a:rPr lang="en-US" sz="1600" i="1" spc="-20" dirty="0">
                <a:solidFill>
                  <a:schemeClr val="bg1"/>
                </a:solidFill>
                <a:latin typeface="Arial" panose="020B0604020202020204" pitchFamily="34" charset="0"/>
                <a:cs typeface="Arial" panose="020B0604020202020204" pitchFamily="34" charset="0"/>
              </a:rPr>
            </a:br>
            <a:r>
              <a:rPr lang="en-US" sz="1600" i="1" spc="-20" dirty="0">
                <a:solidFill>
                  <a:schemeClr val="bg1"/>
                </a:solidFill>
                <a:latin typeface="Arial" panose="020B0604020202020204" pitchFamily="34" charset="0"/>
                <a:cs typeface="Arial" panose="020B0604020202020204" pitchFamily="34" charset="0"/>
              </a:rPr>
              <a:t>potential to improve </a:t>
            </a:r>
            <a:br>
              <a:rPr lang="en-US" sz="1600" i="1" spc="-20" dirty="0">
                <a:solidFill>
                  <a:schemeClr val="bg1"/>
                </a:solidFill>
                <a:latin typeface="Arial" panose="020B0604020202020204" pitchFamily="34" charset="0"/>
                <a:cs typeface="Arial" panose="020B0604020202020204" pitchFamily="34" charset="0"/>
              </a:rPr>
            </a:br>
            <a:r>
              <a:rPr lang="en-US" sz="1600" i="1" spc="-20" dirty="0">
                <a:solidFill>
                  <a:schemeClr val="bg1"/>
                </a:solidFill>
                <a:latin typeface="Arial" panose="020B0604020202020204" pitchFamily="34" charset="0"/>
                <a:cs typeface="Arial" panose="020B0604020202020204" pitchFamily="34" charset="0"/>
              </a:rPr>
              <a:t>our lives and way of life.</a:t>
            </a:r>
            <a:endParaRPr lang="da-DK" sz="1600" i="1" spc="-20" dirty="0">
              <a:solidFill>
                <a:schemeClr val="bg1"/>
              </a:solidFill>
              <a:latin typeface="Arial" panose="020B0604020202020204" pitchFamily="34" charset="0"/>
              <a:cs typeface="Arial" panose="020B0604020202020204" pitchFamily="34" charset="0"/>
            </a:endParaRPr>
          </a:p>
        </p:txBody>
      </p:sp>
      <p:pic>
        <p:nvPicPr>
          <p:cNvPr id="11" name="Picture 6">
            <a:extLst>
              <a:ext uri="{FF2B5EF4-FFF2-40B4-BE49-F238E27FC236}">
                <a16:creationId xmlns:a16="http://schemas.microsoft.com/office/drawing/2014/main" id="{C6D3DE22-2AD7-6E4E-8737-11E47556C2B2}"/>
              </a:ext>
            </a:extLst>
          </p:cNvPr>
          <p:cNvPicPr>
            <a:picLocks noChangeAspect="1"/>
          </p:cNvPicPr>
          <p:nvPr/>
        </p:nvPicPr>
        <p:blipFill rotWithShape="1">
          <a:blip r:embed="rId4"/>
          <a:srcRect l="37" r="37"/>
          <a:stretch/>
        </p:blipFill>
        <p:spPr>
          <a:xfrm>
            <a:off x="10111089" y="5216893"/>
            <a:ext cx="1744707" cy="1395772"/>
          </a:xfrm>
          <a:prstGeom prst="rect">
            <a:avLst/>
          </a:prstGeom>
        </p:spPr>
      </p:pic>
      <p:pic>
        <p:nvPicPr>
          <p:cNvPr id="15" name="Picture 6">
            <a:extLst>
              <a:ext uri="{FF2B5EF4-FFF2-40B4-BE49-F238E27FC236}">
                <a16:creationId xmlns:a16="http://schemas.microsoft.com/office/drawing/2014/main" id="{C49E28F7-5710-7C4A-BCF5-50103137DDB9}"/>
              </a:ext>
            </a:extLst>
          </p:cNvPr>
          <p:cNvPicPr>
            <a:picLocks noGrp="1" noRot="1" noChangeAspect="1" noMove="1" noResize="1" noEditPoints="1" noAdjustHandles="1" noChangeArrowheads="1" noChangeShapeType="1" noCrop="1"/>
          </p:cNvPicPr>
          <p:nvPr/>
        </p:nvPicPr>
        <p:blipFill rotWithShape="1">
          <a:blip r:embed="rId4"/>
          <a:srcRect l="37" r="37"/>
          <a:stretch/>
        </p:blipFill>
        <p:spPr>
          <a:xfrm>
            <a:off x="10112400" y="5216400"/>
            <a:ext cx="1744707" cy="1395772"/>
          </a:xfrm>
          <a:prstGeom prst="rect">
            <a:avLst/>
          </a:prstGeom>
        </p:spPr>
      </p:pic>
    </p:spTree>
    <p:extLst>
      <p:ext uri="{BB962C8B-B14F-4D97-AF65-F5344CB8AC3E}">
        <p14:creationId xmlns:p14="http://schemas.microsoft.com/office/powerpoint/2010/main" val="2666836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5E769FD4-4B7A-E143-B53E-5964BF5D6108}"/>
              </a:ext>
            </a:extLst>
          </p:cNvPr>
          <p:cNvSpPr>
            <a:spLocks noGrp="1" noRot="1" noMove="1" noResize="1" noEditPoints="1" noAdjustHandles="1" noChangeArrowheads="1" noChangeShapeType="1"/>
          </p:cNvSpPr>
          <p:nvPr/>
        </p:nvSpPr>
        <p:spPr>
          <a:xfrm>
            <a:off x="6813" y="0"/>
            <a:ext cx="6082808" cy="6855912"/>
          </a:xfrm>
          <a:prstGeom prst="rect">
            <a:avLst/>
          </a:prstGeom>
          <a:solidFill>
            <a:srgbClr val="004D6C"/>
          </a:solidFill>
          <a:ln w="6350">
            <a:noFill/>
          </a:ln>
        </p:spPr>
        <p:txBody>
          <a:bodyPr lIns="0" tIns="0" rIns="0" bIns="0" rtlCol="0" anchor="ctr">
            <a:noAutofit/>
          </a:bodyPr>
          <a:lstStyle/>
          <a:p>
            <a:pPr marL="0" algn="ctr"/>
            <a:endParaRPr lang="da-DK" sz="1400" dirty="0" err="1">
              <a:solidFill>
                <a:schemeClr val="bg1"/>
              </a:solidFill>
            </a:endParaRPr>
          </a:p>
        </p:txBody>
      </p:sp>
      <p:sp>
        <p:nvSpPr>
          <p:cNvPr id="34" name="Tekstfelt 33">
            <a:extLst>
              <a:ext uri="{FF2B5EF4-FFF2-40B4-BE49-F238E27FC236}">
                <a16:creationId xmlns:a16="http://schemas.microsoft.com/office/drawing/2014/main" id="{AF9B20B2-59B8-3840-BF61-A73D7BAE5354}"/>
              </a:ext>
            </a:extLst>
          </p:cNvPr>
          <p:cNvSpPr txBox="1"/>
          <p:nvPr/>
        </p:nvSpPr>
        <p:spPr>
          <a:xfrm flipH="1">
            <a:off x="9155420" y="-229836"/>
            <a:ext cx="45719" cy="45719"/>
          </a:xfrm>
          <a:prstGeom prst="rect">
            <a:avLst/>
          </a:prstGeom>
          <a:noFill/>
        </p:spPr>
        <p:txBody>
          <a:bodyPr wrap="none" lIns="0" tIns="0" rIns="0" bIns="0" rtlCol="0">
            <a:noAutofit/>
          </a:bodyPr>
          <a:lstStyle/>
          <a:p>
            <a:pPr algn="l"/>
            <a:endParaRPr lang="da-DK" sz="1200" dirty="0" err="1">
              <a:solidFill>
                <a:srgbClr val="004B6D"/>
              </a:solidFill>
            </a:endParaRPr>
          </a:p>
        </p:txBody>
      </p:sp>
      <p:sp>
        <p:nvSpPr>
          <p:cNvPr id="11" name="Title 5">
            <a:extLst>
              <a:ext uri="{FF2B5EF4-FFF2-40B4-BE49-F238E27FC236}">
                <a16:creationId xmlns:a16="http://schemas.microsoft.com/office/drawing/2014/main" id="{4B1225A6-8BAA-414E-8A07-0C3C8A94C828}"/>
              </a:ext>
            </a:extLst>
          </p:cNvPr>
          <p:cNvSpPr>
            <a:spLocks noGrp="1"/>
          </p:cNvSpPr>
          <p:nvPr>
            <p:ph type="title"/>
          </p:nvPr>
        </p:nvSpPr>
        <p:spPr>
          <a:xfrm>
            <a:off x="587839" y="504000"/>
            <a:ext cx="4960345" cy="1324800"/>
          </a:xfrm>
        </p:spPr>
        <p:txBody>
          <a:bodyPr anchor="t" anchorCtr="0">
            <a:normAutofit/>
          </a:bodyPr>
          <a:lstStyle/>
          <a:p>
            <a:r>
              <a:rPr lang="en-US" sz="4400" b="1" dirty="0">
                <a:solidFill>
                  <a:schemeClr val="bg1"/>
                </a:solidFill>
              </a:rPr>
              <a:t>Call for Proposals</a:t>
            </a:r>
            <a:endParaRPr lang="da-DK" dirty="0">
              <a:solidFill>
                <a:schemeClr val="bg1"/>
              </a:solidFill>
            </a:endParaRPr>
          </a:p>
        </p:txBody>
      </p:sp>
      <p:sp>
        <p:nvSpPr>
          <p:cNvPr id="8" name="Tekstfelt 7">
            <a:extLst>
              <a:ext uri="{FF2B5EF4-FFF2-40B4-BE49-F238E27FC236}">
                <a16:creationId xmlns:a16="http://schemas.microsoft.com/office/drawing/2014/main" id="{66F0A833-DD38-EC40-B5EC-2483DBCC1A27}"/>
              </a:ext>
            </a:extLst>
          </p:cNvPr>
          <p:cNvSpPr txBox="1"/>
          <p:nvPr/>
        </p:nvSpPr>
        <p:spPr>
          <a:xfrm>
            <a:off x="587839" y="2028527"/>
            <a:ext cx="4960345" cy="3636316"/>
          </a:xfrm>
          <a:prstGeom prst="rect">
            <a:avLst/>
          </a:prstGeom>
        </p:spPr>
        <p:txBody>
          <a:bodyPr vert="horz" wrap="square" lIns="0" tIns="0" rIns="0" bIns="0" rtlCol="0">
            <a:spAutoFit/>
          </a:bodyPr>
          <a:lstStyle/>
          <a:p>
            <a:pPr>
              <a:lnSpc>
                <a:spcPct val="150000"/>
              </a:lnSpc>
            </a:pPr>
            <a:r>
              <a:rPr lang="en-US" sz="2000" b="1" dirty="0">
                <a:solidFill>
                  <a:schemeClr val="bg1"/>
                </a:solidFill>
                <a:latin typeface="Arial" panose="020B0604020202020204" pitchFamily="34" charset="0"/>
                <a:cs typeface="Arial" panose="020B0604020202020204" pitchFamily="34" charset="0"/>
              </a:rPr>
              <a:t>‘Arctic research’ is thematic research</a:t>
            </a:r>
            <a:r>
              <a:rPr lang="en-US" sz="2000" dirty="0">
                <a:solidFill>
                  <a:schemeClr val="bg1"/>
                </a:solidFill>
                <a:latin typeface="Arial" panose="020B0604020202020204" pitchFamily="34" charset="0"/>
                <a:cs typeface="Arial" panose="020B0604020202020204" pitchFamily="34" charset="0"/>
              </a:rPr>
              <a:t>, which is </a:t>
            </a:r>
            <a:r>
              <a:rPr lang="en-US" sz="2000" b="1" dirty="0">
                <a:solidFill>
                  <a:schemeClr val="bg1"/>
                </a:solidFill>
                <a:latin typeface="Arial" panose="020B0604020202020204" pitchFamily="34" charset="0"/>
                <a:cs typeface="Arial" panose="020B0604020202020204" pitchFamily="34" charset="0"/>
              </a:rPr>
              <a:t>politically determined</a:t>
            </a:r>
            <a:r>
              <a:rPr lang="en-US" sz="2000" dirty="0">
                <a:solidFill>
                  <a:schemeClr val="bg1"/>
                </a:solidFill>
                <a:latin typeface="Arial" panose="020B0604020202020204" pitchFamily="34" charset="0"/>
                <a:cs typeface="Arial" panose="020B0604020202020204" pitchFamily="34" charset="0"/>
              </a:rPr>
              <a:t> by the Danish Government and Parliament.</a:t>
            </a:r>
          </a:p>
          <a:p>
            <a:pPr>
              <a:lnSpc>
                <a:spcPct val="150000"/>
              </a:lnSpc>
            </a:pPr>
            <a:endParaRPr lang="en-US" sz="2000" dirty="0">
              <a:solidFill>
                <a:schemeClr val="bg1"/>
              </a:solidFill>
              <a:latin typeface="Arial" panose="020B0604020202020204" pitchFamily="34" charset="0"/>
              <a:cs typeface="Arial" panose="020B0604020202020204" pitchFamily="34" charset="0"/>
            </a:endParaRPr>
          </a:p>
          <a:p>
            <a:pPr>
              <a:lnSpc>
                <a:spcPct val="150000"/>
              </a:lnSpc>
            </a:pPr>
            <a:r>
              <a:rPr lang="en-US" sz="2000" dirty="0">
                <a:solidFill>
                  <a:schemeClr val="bg1"/>
                </a:solidFill>
                <a:latin typeface="Arial" panose="020B0604020202020204" pitchFamily="34" charset="0"/>
                <a:cs typeface="Arial" panose="020B0604020202020204" pitchFamily="34" charset="0"/>
              </a:rPr>
              <a:t>The call has been </a:t>
            </a:r>
            <a:r>
              <a:rPr lang="en-US" sz="2000" b="1" dirty="0">
                <a:solidFill>
                  <a:schemeClr val="bg1"/>
                </a:solidFill>
                <a:latin typeface="Arial" panose="020B0604020202020204" pitchFamily="34" charset="0"/>
                <a:cs typeface="Arial" panose="020B0604020202020204" pitchFamily="34" charset="0"/>
              </a:rPr>
              <a:t>formulated by the Board of DFF</a:t>
            </a:r>
            <a:r>
              <a:rPr lang="en-US" sz="2000" dirty="0">
                <a:solidFill>
                  <a:schemeClr val="bg1"/>
                </a:solidFill>
                <a:latin typeface="Arial" panose="020B0604020202020204" pitchFamily="34" charset="0"/>
                <a:cs typeface="Arial" panose="020B0604020202020204" pitchFamily="34" charset="0"/>
              </a:rPr>
              <a:t>, and there has been </a:t>
            </a:r>
            <a:r>
              <a:rPr lang="en-US" sz="2000" b="1" dirty="0">
                <a:solidFill>
                  <a:schemeClr val="bg1"/>
                </a:solidFill>
                <a:latin typeface="Arial" panose="020B0604020202020204" pitchFamily="34" charset="0"/>
                <a:cs typeface="Arial" panose="020B0604020202020204" pitchFamily="34" charset="0"/>
              </a:rPr>
              <a:t>dialogue</a:t>
            </a:r>
            <a:r>
              <a:rPr lang="en-US" sz="2000" dirty="0">
                <a:solidFill>
                  <a:schemeClr val="bg1"/>
                </a:solidFill>
                <a:latin typeface="Arial" panose="020B0604020202020204" pitchFamily="34" charset="0"/>
                <a:cs typeface="Arial" panose="020B0604020202020204" pitchFamily="34" charset="0"/>
              </a:rPr>
              <a:t> with the </a:t>
            </a:r>
            <a:r>
              <a:rPr lang="en-US" sz="2000" b="1" dirty="0">
                <a:solidFill>
                  <a:schemeClr val="bg1"/>
                </a:solidFill>
                <a:latin typeface="Arial" panose="020B0604020202020204" pitchFamily="34" charset="0"/>
                <a:cs typeface="Arial" panose="020B0604020202020204" pitchFamily="34" charset="0"/>
              </a:rPr>
              <a:t>research councils in Greenland and the Faroe Islands</a:t>
            </a:r>
            <a:r>
              <a:rPr lang="en-US" sz="2000" dirty="0">
                <a:solidFill>
                  <a:schemeClr val="bg1"/>
                </a:solidFill>
                <a:latin typeface="Arial" panose="020B0604020202020204" pitchFamily="34" charset="0"/>
                <a:cs typeface="Arial" panose="020B0604020202020204" pitchFamily="34" charset="0"/>
              </a:rPr>
              <a:t>.</a:t>
            </a:r>
          </a:p>
        </p:txBody>
      </p:sp>
      <p:pic>
        <p:nvPicPr>
          <p:cNvPr id="9" name="Billede 8">
            <a:extLst>
              <a:ext uri="{FF2B5EF4-FFF2-40B4-BE49-F238E27FC236}">
                <a16:creationId xmlns:a16="http://schemas.microsoft.com/office/drawing/2014/main" id="{8F749784-EB10-450F-8F81-E2F148A673E7}"/>
              </a:ext>
            </a:extLst>
          </p:cNvPr>
          <p:cNvPicPr>
            <a:picLocks noChangeAspect="1"/>
          </p:cNvPicPr>
          <p:nvPr/>
        </p:nvPicPr>
        <p:blipFill rotWithShape="1">
          <a:blip r:embed="rId3"/>
          <a:srcRect l="2750" t="5249" r="3804" b="1191"/>
          <a:stretch/>
        </p:blipFill>
        <p:spPr>
          <a:xfrm>
            <a:off x="6870534" y="194779"/>
            <a:ext cx="4560832" cy="6468442"/>
          </a:xfrm>
          <a:prstGeom prst="rect">
            <a:avLst/>
          </a:prstGeom>
        </p:spPr>
      </p:pic>
    </p:spTree>
    <p:extLst>
      <p:ext uri="{BB962C8B-B14F-4D97-AF65-F5344CB8AC3E}">
        <p14:creationId xmlns:p14="http://schemas.microsoft.com/office/powerpoint/2010/main" val="87832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5E769FD4-4B7A-E143-B53E-5964BF5D6108}"/>
              </a:ext>
            </a:extLst>
          </p:cNvPr>
          <p:cNvSpPr>
            <a:spLocks noGrp="1" noRot="1" noMove="1" noResize="1" noEditPoints="1" noAdjustHandles="1" noChangeArrowheads="1" noChangeShapeType="1"/>
          </p:cNvSpPr>
          <p:nvPr/>
        </p:nvSpPr>
        <p:spPr>
          <a:xfrm>
            <a:off x="6813" y="0"/>
            <a:ext cx="6082808" cy="6855912"/>
          </a:xfrm>
          <a:prstGeom prst="rect">
            <a:avLst/>
          </a:prstGeom>
          <a:solidFill>
            <a:srgbClr val="004D6C"/>
          </a:solidFill>
          <a:ln w="6350">
            <a:noFill/>
          </a:ln>
        </p:spPr>
        <p:txBody>
          <a:bodyPr lIns="0" tIns="0" rIns="0" bIns="0" rtlCol="0" anchor="ctr">
            <a:noAutofit/>
          </a:bodyPr>
          <a:lstStyle/>
          <a:p>
            <a:pPr marL="0" algn="ctr"/>
            <a:endParaRPr lang="da-DK" sz="1400" dirty="0" err="1">
              <a:solidFill>
                <a:schemeClr val="bg1"/>
              </a:solidFill>
            </a:endParaRPr>
          </a:p>
        </p:txBody>
      </p:sp>
      <p:sp>
        <p:nvSpPr>
          <p:cNvPr id="34" name="Tekstfelt 33">
            <a:extLst>
              <a:ext uri="{FF2B5EF4-FFF2-40B4-BE49-F238E27FC236}">
                <a16:creationId xmlns:a16="http://schemas.microsoft.com/office/drawing/2014/main" id="{AF9B20B2-59B8-3840-BF61-A73D7BAE5354}"/>
              </a:ext>
            </a:extLst>
          </p:cNvPr>
          <p:cNvSpPr txBox="1"/>
          <p:nvPr/>
        </p:nvSpPr>
        <p:spPr>
          <a:xfrm flipH="1">
            <a:off x="9155420" y="-229836"/>
            <a:ext cx="45719" cy="45719"/>
          </a:xfrm>
          <a:prstGeom prst="rect">
            <a:avLst/>
          </a:prstGeom>
          <a:noFill/>
        </p:spPr>
        <p:txBody>
          <a:bodyPr wrap="none" lIns="0" tIns="0" rIns="0" bIns="0" rtlCol="0">
            <a:noAutofit/>
          </a:bodyPr>
          <a:lstStyle/>
          <a:p>
            <a:pPr algn="l"/>
            <a:endParaRPr lang="da-DK" sz="1200" dirty="0" err="1">
              <a:solidFill>
                <a:srgbClr val="004B6D"/>
              </a:solidFill>
            </a:endParaRPr>
          </a:p>
        </p:txBody>
      </p:sp>
      <p:sp>
        <p:nvSpPr>
          <p:cNvPr id="11" name="Title 5">
            <a:extLst>
              <a:ext uri="{FF2B5EF4-FFF2-40B4-BE49-F238E27FC236}">
                <a16:creationId xmlns:a16="http://schemas.microsoft.com/office/drawing/2014/main" id="{4B1225A6-8BAA-414E-8A07-0C3C8A94C828}"/>
              </a:ext>
            </a:extLst>
          </p:cNvPr>
          <p:cNvSpPr>
            <a:spLocks noGrp="1"/>
          </p:cNvSpPr>
          <p:nvPr>
            <p:ph type="title"/>
          </p:nvPr>
        </p:nvSpPr>
        <p:spPr>
          <a:xfrm>
            <a:off x="568044" y="504000"/>
            <a:ext cx="4960345" cy="1324800"/>
          </a:xfrm>
        </p:spPr>
        <p:txBody>
          <a:bodyPr anchor="t" anchorCtr="0">
            <a:normAutofit/>
          </a:bodyPr>
          <a:lstStyle/>
          <a:p>
            <a:r>
              <a:rPr lang="en-US" sz="4400" b="1" dirty="0">
                <a:solidFill>
                  <a:schemeClr val="bg1"/>
                </a:solidFill>
              </a:rPr>
              <a:t>Call for Proposals</a:t>
            </a:r>
            <a:endParaRPr lang="da-DK" dirty="0">
              <a:solidFill>
                <a:schemeClr val="bg1"/>
              </a:solidFill>
            </a:endParaRPr>
          </a:p>
        </p:txBody>
      </p:sp>
      <p:sp>
        <p:nvSpPr>
          <p:cNvPr id="8" name="Tekstfelt 7">
            <a:extLst>
              <a:ext uri="{FF2B5EF4-FFF2-40B4-BE49-F238E27FC236}">
                <a16:creationId xmlns:a16="http://schemas.microsoft.com/office/drawing/2014/main" id="{66F0A833-DD38-EC40-B5EC-2483DBCC1A27}"/>
              </a:ext>
            </a:extLst>
          </p:cNvPr>
          <p:cNvSpPr txBox="1"/>
          <p:nvPr/>
        </p:nvSpPr>
        <p:spPr>
          <a:xfrm>
            <a:off x="587839" y="2028527"/>
            <a:ext cx="5284043" cy="4097981"/>
          </a:xfrm>
          <a:prstGeom prst="rect">
            <a:avLst/>
          </a:prstGeom>
        </p:spPr>
        <p:txBody>
          <a:bodyPr vert="horz" wrap="square" lIns="0" tIns="0" rIns="0" bIns="0" rtlCol="0">
            <a:spAutoFit/>
          </a:bodyPr>
          <a:lstStyle/>
          <a:p>
            <a:pPr>
              <a:lnSpc>
                <a:spcPct val="150000"/>
              </a:lnSpc>
            </a:pPr>
            <a:r>
              <a:rPr lang="en-US" sz="2000" b="1" dirty="0">
                <a:solidFill>
                  <a:schemeClr val="bg1"/>
                </a:solidFill>
                <a:latin typeface="Arial" panose="020B0604020202020204" pitchFamily="34" charset="0"/>
                <a:cs typeface="Arial" panose="020B0604020202020204" pitchFamily="34" charset="0"/>
              </a:rPr>
              <a:t>Application deadline:</a:t>
            </a:r>
          </a:p>
          <a:p>
            <a:pPr marL="342900" indent="-342900">
              <a:lnSpc>
                <a:spcPct val="150000"/>
              </a:lnSpc>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Wednesday 3 September 2025 at 12:00</a:t>
            </a:r>
          </a:p>
          <a:p>
            <a:pPr>
              <a:lnSpc>
                <a:spcPct val="150000"/>
              </a:lnSpc>
            </a:pPr>
            <a:endParaRPr lang="en-US" sz="1000" dirty="0">
              <a:solidFill>
                <a:schemeClr val="bg1"/>
              </a:solidFill>
              <a:latin typeface="Arial" panose="020B0604020202020204" pitchFamily="34" charset="0"/>
              <a:cs typeface="Arial" panose="020B0604020202020204" pitchFamily="34" charset="0"/>
            </a:endParaRPr>
          </a:p>
          <a:p>
            <a:pPr>
              <a:lnSpc>
                <a:spcPct val="150000"/>
              </a:lnSpc>
            </a:pPr>
            <a:r>
              <a:rPr lang="en-US" sz="2000" b="1" dirty="0">
                <a:solidFill>
                  <a:schemeClr val="bg1"/>
                </a:solidFill>
                <a:latin typeface="Arial" panose="020B0604020202020204" pitchFamily="34" charset="0"/>
                <a:cs typeface="Arial" panose="020B0604020202020204" pitchFamily="34" charset="0"/>
              </a:rPr>
              <a:t>Available budget:</a:t>
            </a:r>
          </a:p>
          <a:p>
            <a:pPr marL="342900" indent="-342900">
              <a:lnSpc>
                <a:spcPct val="150000"/>
              </a:lnSpc>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In total, DKK 46.5 million available</a:t>
            </a:r>
          </a:p>
          <a:p>
            <a:pPr marL="342900" indent="-342900">
              <a:lnSpc>
                <a:spcPct val="150000"/>
              </a:lnSpc>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Applicants can apply for up to DKK 5 million excluding overhead</a:t>
            </a:r>
          </a:p>
          <a:p>
            <a:pPr>
              <a:lnSpc>
                <a:spcPct val="150000"/>
              </a:lnSpc>
            </a:pPr>
            <a:endParaRPr lang="en-US" sz="1000" dirty="0">
              <a:solidFill>
                <a:schemeClr val="bg1"/>
              </a:solidFill>
              <a:latin typeface="Arial" panose="020B0604020202020204" pitchFamily="34" charset="0"/>
              <a:cs typeface="Arial" panose="020B0604020202020204" pitchFamily="34" charset="0"/>
            </a:endParaRPr>
          </a:p>
          <a:p>
            <a:pPr>
              <a:lnSpc>
                <a:spcPct val="150000"/>
              </a:lnSpc>
            </a:pPr>
            <a:r>
              <a:rPr lang="en-US" sz="2000" b="1" dirty="0">
                <a:solidFill>
                  <a:schemeClr val="bg1"/>
                </a:solidFill>
                <a:latin typeface="Arial" panose="020B0604020202020204" pitchFamily="34" charset="0"/>
                <a:cs typeface="Arial" panose="020B0604020202020204" pitchFamily="34" charset="0"/>
              </a:rPr>
              <a:t>Response on committee’s decision:</a:t>
            </a:r>
          </a:p>
          <a:p>
            <a:pPr marL="342900" indent="-342900">
              <a:lnSpc>
                <a:spcPct val="150000"/>
              </a:lnSpc>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November 2025</a:t>
            </a:r>
          </a:p>
        </p:txBody>
      </p:sp>
      <p:pic>
        <p:nvPicPr>
          <p:cNvPr id="9" name="Billede 8">
            <a:extLst>
              <a:ext uri="{FF2B5EF4-FFF2-40B4-BE49-F238E27FC236}">
                <a16:creationId xmlns:a16="http://schemas.microsoft.com/office/drawing/2014/main" id="{8F749784-EB10-450F-8F81-E2F148A673E7}"/>
              </a:ext>
            </a:extLst>
          </p:cNvPr>
          <p:cNvPicPr>
            <a:picLocks noChangeAspect="1"/>
          </p:cNvPicPr>
          <p:nvPr/>
        </p:nvPicPr>
        <p:blipFill rotWithShape="1">
          <a:blip r:embed="rId3"/>
          <a:srcRect l="2750" t="5249" r="3804" b="1191"/>
          <a:stretch/>
        </p:blipFill>
        <p:spPr>
          <a:xfrm>
            <a:off x="6870534" y="194779"/>
            <a:ext cx="4560832" cy="6468442"/>
          </a:xfrm>
          <a:prstGeom prst="rect">
            <a:avLst/>
          </a:prstGeom>
        </p:spPr>
      </p:pic>
    </p:spTree>
    <p:extLst>
      <p:ext uri="{BB962C8B-B14F-4D97-AF65-F5344CB8AC3E}">
        <p14:creationId xmlns:p14="http://schemas.microsoft.com/office/powerpoint/2010/main" val="4207038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lede 11">
            <a:extLst>
              <a:ext uri="{FF2B5EF4-FFF2-40B4-BE49-F238E27FC236}">
                <a16:creationId xmlns:a16="http://schemas.microsoft.com/office/drawing/2014/main" id="{CD0C78FC-ADF8-4CC3-9822-F14F24A6DEAF}"/>
              </a:ext>
            </a:extLst>
          </p:cNvPr>
          <p:cNvPicPr>
            <a:picLocks noChangeAspect="1"/>
          </p:cNvPicPr>
          <p:nvPr/>
        </p:nvPicPr>
        <p:blipFill rotWithShape="1">
          <a:blip r:embed="rId3">
            <a:duotone>
              <a:prstClr val="black"/>
              <a:schemeClr val="accent5">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Lst>
          </a:blip>
          <a:srcRect l="72093"/>
          <a:stretch/>
        </p:blipFill>
        <p:spPr>
          <a:xfrm rot="16200000">
            <a:off x="9780920" y="-497220"/>
            <a:ext cx="1913860" cy="2908300"/>
          </a:xfrm>
          <a:prstGeom prst="rect">
            <a:avLst/>
          </a:prstGeom>
        </p:spPr>
      </p:pic>
      <p:sp>
        <p:nvSpPr>
          <p:cNvPr id="18" name="Rectangle 11">
            <a:extLst>
              <a:ext uri="{FF2B5EF4-FFF2-40B4-BE49-F238E27FC236}">
                <a16:creationId xmlns:a16="http://schemas.microsoft.com/office/drawing/2014/main" id="{7C45AC5D-9DD3-354F-B051-B93E73B3894A}"/>
              </a:ext>
            </a:extLst>
          </p:cNvPr>
          <p:cNvSpPr>
            <a:spLocks noGrp="1" noRot="1" noMove="1" noResize="1" noEditPoints="1" noAdjustHandles="1" noChangeArrowheads="1" noChangeShapeType="1"/>
          </p:cNvSpPr>
          <p:nvPr/>
        </p:nvSpPr>
        <p:spPr>
          <a:xfrm>
            <a:off x="-2889" y="1913860"/>
            <a:ext cx="6085040" cy="4944140"/>
          </a:xfrm>
          <a:prstGeom prst="rect">
            <a:avLst/>
          </a:prstGeom>
          <a:solidFill>
            <a:srgbClr val="004D6C"/>
          </a:solidFill>
          <a:ln w="6350">
            <a:noFill/>
          </a:ln>
        </p:spPr>
        <p:txBody>
          <a:bodyPr lIns="0" tIns="0" rIns="0" bIns="0" rtlCol="0" anchor="ctr">
            <a:noAutofit/>
          </a:bodyPr>
          <a:lstStyle/>
          <a:p>
            <a:pPr marL="0" algn="ctr"/>
            <a:endParaRPr lang="da-DK" sz="1400" dirty="0" err="1">
              <a:solidFill>
                <a:schemeClr val="bg1"/>
              </a:solidFill>
            </a:endParaRPr>
          </a:p>
        </p:txBody>
      </p:sp>
      <p:sp>
        <p:nvSpPr>
          <p:cNvPr id="38" name="Rectangle 11">
            <a:extLst>
              <a:ext uri="{FF2B5EF4-FFF2-40B4-BE49-F238E27FC236}">
                <a16:creationId xmlns:a16="http://schemas.microsoft.com/office/drawing/2014/main" id="{FD12E3D4-ABE7-C149-A9EE-A076DB5753A8}"/>
              </a:ext>
            </a:extLst>
          </p:cNvPr>
          <p:cNvSpPr>
            <a:spLocks noGrp="1" noRot="1" noMove="1" noResize="1" noEditPoints="1" noAdjustHandles="1" noChangeArrowheads="1" noChangeShapeType="1"/>
          </p:cNvSpPr>
          <p:nvPr/>
        </p:nvSpPr>
        <p:spPr>
          <a:xfrm>
            <a:off x="6082150" y="1913860"/>
            <a:ext cx="6109849" cy="4944140"/>
          </a:xfrm>
          <a:prstGeom prst="rect">
            <a:avLst/>
          </a:prstGeom>
          <a:solidFill>
            <a:schemeClr val="accent5">
              <a:lumMod val="75000"/>
              <a:alpha val="80000"/>
            </a:schemeClr>
          </a:solidFill>
          <a:ln w="6350">
            <a:noFill/>
          </a:ln>
        </p:spPr>
        <p:txBody>
          <a:bodyPr lIns="0" tIns="0" rIns="0" bIns="0" rtlCol="0" anchor="ctr">
            <a:noAutofit/>
          </a:bodyPr>
          <a:lstStyle/>
          <a:p>
            <a:pPr marL="0" algn="ctr"/>
            <a:endParaRPr lang="da-DK" sz="1400" dirty="0" err="1">
              <a:solidFill>
                <a:schemeClr val="bg1"/>
              </a:solidFill>
            </a:endParaRPr>
          </a:p>
        </p:txBody>
      </p:sp>
      <p:sp>
        <p:nvSpPr>
          <p:cNvPr id="34" name="Tekstfelt 33">
            <a:extLst>
              <a:ext uri="{FF2B5EF4-FFF2-40B4-BE49-F238E27FC236}">
                <a16:creationId xmlns:a16="http://schemas.microsoft.com/office/drawing/2014/main" id="{AF9B20B2-59B8-3840-BF61-A73D7BAE5354}"/>
              </a:ext>
            </a:extLst>
          </p:cNvPr>
          <p:cNvSpPr txBox="1"/>
          <p:nvPr/>
        </p:nvSpPr>
        <p:spPr>
          <a:xfrm>
            <a:off x="6947210" y="-66907"/>
            <a:ext cx="0" cy="0"/>
          </a:xfrm>
          <a:prstGeom prst="rect">
            <a:avLst/>
          </a:prstGeom>
          <a:noFill/>
        </p:spPr>
        <p:txBody>
          <a:bodyPr wrap="none" lIns="0" tIns="0" rIns="0" bIns="0" rtlCol="0">
            <a:noAutofit/>
          </a:bodyPr>
          <a:lstStyle/>
          <a:p>
            <a:pPr algn="l"/>
            <a:endParaRPr lang="da-DK" sz="1200" dirty="0" err="1">
              <a:solidFill>
                <a:srgbClr val="004B6D"/>
              </a:solidFill>
            </a:endParaRPr>
          </a:p>
        </p:txBody>
      </p:sp>
      <p:sp>
        <p:nvSpPr>
          <p:cNvPr id="8" name="Title 5">
            <a:extLst>
              <a:ext uri="{FF2B5EF4-FFF2-40B4-BE49-F238E27FC236}">
                <a16:creationId xmlns:a16="http://schemas.microsoft.com/office/drawing/2014/main" id="{18D8F793-9262-3A45-A133-2C3E835F6B4A}"/>
              </a:ext>
            </a:extLst>
          </p:cNvPr>
          <p:cNvSpPr>
            <a:spLocks noGrp="1"/>
          </p:cNvSpPr>
          <p:nvPr>
            <p:ph type="title"/>
          </p:nvPr>
        </p:nvSpPr>
        <p:spPr>
          <a:xfrm>
            <a:off x="586799" y="504000"/>
            <a:ext cx="6765571" cy="720000"/>
          </a:xfrm>
        </p:spPr>
        <p:txBody>
          <a:bodyPr anchor="t" anchorCtr="0">
            <a:noAutofit/>
          </a:bodyPr>
          <a:lstStyle/>
          <a:p>
            <a:r>
              <a:rPr lang="en-GB" sz="4500" b="1" dirty="0">
                <a:solidFill>
                  <a:srgbClr val="004D6C"/>
                </a:solidFill>
              </a:rPr>
              <a:t>Call on Arctic research</a:t>
            </a:r>
            <a:endParaRPr lang="en-GB" sz="4500" dirty="0">
              <a:solidFill>
                <a:srgbClr val="004D6C"/>
              </a:solidFill>
              <a:latin typeface="Arial" panose="020B0604020202020204" pitchFamily="34" charset="0"/>
              <a:cs typeface="Arial" panose="020B0604020202020204" pitchFamily="34" charset="0"/>
            </a:endParaRPr>
          </a:p>
        </p:txBody>
      </p:sp>
      <p:sp>
        <p:nvSpPr>
          <p:cNvPr id="27" name="object 18">
            <a:extLst>
              <a:ext uri="{FF2B5EF4-FFF2-40B4-BE49-F238E27FC236}">
                <a16:creationId xmlns:a16="http://schemas.microsoft.com/office/drawing/2014/main" id="{1F04122B-BD8D-3D44-94A3-F4C63428720F}"/>
              </a:ext>
            </a:extLst>
          </p:cNvPr>
          <p:cNvSpPr txBox="1"/>
          <p:nvPr/>
        </p:nvSpPr>
        <p:spPr>
          <a:xfrm>
            <a:off x="586799" y="3010937"/>
            <a:ext cx="4924054" cy="3675365"/>
          </a:xfrm>
          <a:prstGeom prst="rect">
            <a:avLst/>
          </a:prstGeom>
        </p:spPr>
        <p:txBody>
          <a:bodyPr vert="horz" wrap="square" lIns="0" tIns="12700" rIns="0" bIns="0" rtlCol="0">
            <a:spAutoFit/>
          </a:bodyPr>
          <a:lstStyle/>
          <a:p>
            <a:r>
              <a:rPr lang="en-GB" sz="1400" dirty="0">
                <a:solidFill>
                  <a:schemeClr val="bg1"/>
                </a:solidFill>
                <a:latin typeface="Arial" panose="020B0604020202020204" pitchFamily="34" charset="0"/>
                <a:cs typeface="Arial" panose="020B0604020202020204" pitchFamily="34" charset="0"/>
              </a:rPr>
              <a:t>As a result of the </a:t>
            </a:r>
            <a:r>
              <a:rPr lang="en-GB" sz="1400" i="1" dirty="0">
                <a:solidFill>
                  <a:schemeClr val="bg1"/>
                </a:solidFill>
                <a:latin typeface="Arial" panose="020B0604020202020204" pitchFamily="34" charset="0"/>
                <a:cs typeface="Arial" panose="020B0604020202020204" pitchFamily="34" charset="0"/>
              </a:rPr>
              <a:t>Agreement on the research reserve, etc., 2025</a:t>
            </a:r>
            <a:r>
              <a:rPr lang="en-GB" sz="1400" dirty="0">
                <a:solidFill>
                  <a:schemeClr val="bg1"/>
                </a:solidFill>
                <a:latin typeface="Arial" panose="020B0604020202020204" pitchFamily="34" charset="0"/>
                <a:cs typeface="Arial" panose="020B0604020202020204" pitchFamily="34" charset="0"/>
              </a:rPr>
              <a:t>, DKK 46.5 million has been allocated to DFF with the purpose of strengthening Arctic research. According to the political agreement, the prioritisation can contribute to a sustainable development in the Arctic through a greater understanding of climate change and its impact on biodiversity, ecosystems, cultural heritage as well as living conditions in the Arctic, including a focus on involvement of the local population (including attention on Indigenous Peoples) and capacity building. The overall theme encompasses, among other things, knowledge about the challenges and solutions in regard to physicochemical conditions, climate feedback mechanisms, ecosystems and the living conditions of humans and animals. The effort can also contribute to increased knowledge about social and cultural changes and conditions in the Arctic communities as a result of, among other things, climate change, historical circumstances, etc.</a:t>
            </a:r>
          </a:p>
        </p:txBody>
      </p:sp>
      <p:sp>
        <p:nvSpPr>
          <p:cNvPr id="29" name="object 22">
            <a:extLst>
              <a:ext uri="{FF2B5EF4-FFF2-40B4-BE49-F238E27FC236}">
                <a16:creationId xmlns:a16="http://schemas.microsoft.com/office/drawing/2014/main" id="{2BCCB432-51F5-A046-BC4E-F162DACC32BB}"/>
              </a:ext>
            </a:extLst>
          </p:cNvPr>
          <p:cNvSpPr txBox="1"/>
          <p:nvPr/>
        </p:nvSpPr>
        <p:spPr>
          <a:xfrm>
            <a:off x="586799" y="2321077"/>
            <a:ext cx="4810329" cy="461665"/>
          </a:xfrm>
          <a:prstGeom prst="rect">
            <a:avLst/>
          </a:prstGeom>
        </p:spPr>
        <p:txBody>
          <a:bodyPr vert="horz" wrap="square" lIns="0" tIns="12700" rIns="0" bIns="0" rtlCol="0">
            <a:spAutoFit/>
          </a:bodyPr>
          <a:lstStyle/>
          <a:p>
            <a:pPr>
              <a:lnSpc>
                <a:spcPts val="3520"/>
              </a:lnSpc>
            </a:pPr>
            <a:r>
              <a:rPr lang="en-GB" sz="3600" b="1" spc="95" dirty="0">
                <a:solidFill>
                  <a:schemeClr val="bg1"/>
                </a:solidFill>
                <a:latin typeface="Arial" panose="020B0604020202020204" pitchFamily="34" charset="0"/>
                <a:cs typeface="Arial" panose="020B0604020202020204" pitchFamily="34" charset="0"/>
              </a:rPr>
              <a:t>Paragraph from call</a:t>
            </a:r>
            <a:endParaRPr lang="en-GB" sz="3600" b="1" dirty="0">
              <a:solidFill>
                <a:schemeClr val="bg1"/>
              </a:solidFill>
              <a:latin typeface="Arial" panose="020B0604020202020204" pitchFamily="34" charset="0"/>
              <a:cs typeface="Arial" panose="020B0604020202020204" pitchFamily="34" charset="0"/>
            </a:endParaRPr>
          </a:p>
        </p:txBody>
      </p:sp>
      <p:sp>
        <p:nvSpPr>
          <p:cNvPr id="16" name="object 18">
            <a:extLst>
              <a:ext uri="{FF2B5EF4-FFF2-40B4-BE49-F238E27FC236}">
                <a16:creationId xmlns:a16="http://schemas.microsoft.com/office/drawing/2014/main" id="{D790E019-A72F-344A-8F0F-1A9622395CDA}"/>
              </a:ext>
            </a:extLst>
          </p:cNvPr>
          <p:cNvSpPr txBox="1"/>
          <p:nvPr/>
        </p:nvSpPr>
        <p:spPr>
          <a:xfrm>
            <a:off x="6645071" y="3010937"/>
            <a:ext cx="4960129" cy="3552254"/>
          </a:xfrm>
          <a:prstGeom prst="rect">
            <a:avLst/>
          </a:prstGeom>
        </p:spPr>
        <p:txBody>
          <a:bodyPr vert="horz" wrap="square" lIns="0" tIns="12700" rIns="0" bIns="0" rtlCol="0">
            <a:spAutoFit/>
          </a:bodyPr>
          <a:lstStyle/>
          <a:p>
            <a:r>
              <a:rPr lang="en-GB" b="1" dirty="0">
                <a:solidFill>
                  <a:schemeClr val="bg1"/>
                </a:solidFill>
                <a:latin typeface="Arial" panose="020B0604020202020204" pitchFamily="34" charset="0"/>
                <a:cs typeface="Arial" panose="020B0604020202020204" pitchFamily="34" charset="0"/>
              </a:rPr>
              <a:t>First paragraph of the theme focus on:</a:t>
            </a:r>
          </a:p>
          <a:p>
            <a:endParaRPr lang="en-GB"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a:solidFill>
                  <a:schemeClr val="bg1"/>
                </a:solidFill>
                <a:latin typeface="Arial" panose="020B0604020202020204" pitchFamily="34" charset="0"/>
                <a:cs typeface="Arial" panose="020B0604020202020204" pitchFamily="34" charset="0"/>
              </a:rPr>
              <a:t>Premise:</a:t>
            </a:r>
            <a:r>
              <a:rPr lang="en-US" dirty="0">
                <a:solidFill>
                  <a:schemeClr val="bg1"/>
                </a:solidFill>
                <a:latin typeface="Arial" panose="020B0604020202020204" pitchFamily="34" charset="0"/>
                <a:cs typeface="Arial" panose="020B0604020202020204" pitchFamily="34" charset="0"/>
              </a:rPr>
              <a:t> This reflects the political agreement</a:t>
            </a:r>
          </a:p>
          <a:p>
            <a:pPr marL="285750" indent="-285750">
              <a:buFont typeface="Arial" panose="020B0604020202020204" pitchFamily="34" charset="0"/>
              <a:buChar char="•"/>
            </a:pPr>
            <a:endParaRPr lang="en-US" sz="8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Overall budget available (DKK 46.5 million; 6.2 million Euros)</a:t>
            </a:r>
          </a:p>
          <a:p>
            <a:pPr marL="285750" indent="-285750">
              <a:buFont typeface="Arial" panose="020B0604020202020204" pitchFamily="34" charset="0"/>
              <a:buChar char="•"/>
            </a:pPr>
            <a:endParaRPr lang="en-US" sz="8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Examples of research areas that fall within the theme (not an exhaustive list; other areas can apply as well)</a:t>
            </a:r>
          </a:p>
          <a:p>
            <a:pPr marL="285750" indent="-285750">
              <a:buFont typeface="Arial" panose="020B0604020202020204" pitchFamily="34" charset="0"/>
              <a:buChar char="•"/>
            </a:pPr>
            <a:endParaRPr lang="en-US" sz="8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Focus on involvement of the local population (including Indigenous Peoples)</a:t>
            </a:r>
          </a:p>
          <a:p>
            <a:pPr marL="285750" indent="-285750">
              <a:buFont typeface="Arial" panose="020B0604020202020204" pitchFamily="34" charset="0"/>
              <a:buChar char="•"/>
            </a:pPr>
            <a:endParaRPr lang="en-US" sz="8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Focus on capacity building</a:t>
            </a:r>
          </a:p>
        </p:txBody>
      </p:sp>
      <p:sp>
        <p:nvSpPr>
          <p:cNvPr id="17" name="object 22">
            <a:extLst>
              <a:ext uri="{FF2B5EF4-FFF2-40B4-BE49-F238E27FC236}">
                <a16:creationId xmlns:a16="http://schemas.microsoft.com/office/drawing/2014/main" id="{D695C07A-CD21-CD44-9740-F1E10114B868}"/>
              </a:ext>
            </a:extLst>
          </p:cNvPr>
          <p:cNvSpPr txBox="1"/>
          <p:nvPr/>
        </p:nvSpPr>
        <p:spPr>
          <a:xfrm>
            <a:off x="6645072" y="2321076"/>
            <a:ext cx="4810329" cy="461665"/>
          </a:xfrm>
          <a:prstGeom prst="rect">
            <a:avLst/>
          </a:prstGeom>
        </p:spPr>
        <p:txBody>
          <a:bodyPr vert="horz" wrap="square" lIns="0" tIns="12700" rIns="0" bIns="0" rtlCol="0">
            <a:spAutoFit/>
          </a:bodyPr>
          <a:lstStyle/>
          <a:p>
            <a:pPr>
              <a:lnSpc>
                <a:spcPts val="3520"/>
              </a:lnSpc>
            </a:pPr>
            <a:r>
              <a:rPr lang="da-DK" sz="3600" b="1" spc="95" dirty="0">
                <a:solidFill>
                  <a:schemeClr val="bg1"/>
                </a:solidFill>
                <a:latin typeface="Arial" panose="020B0604020202020204" pitchFamily="34" charset="0"/>
                <a:cs typeface="Arial" panose="020B0604020202020204" pitchFamily="34" charset="0"/>
              </a:rPr>
              <a:t>Short summary</a:t>
            </a:r>
            <a:endParaRPr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0722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lede 11">
            <a:extLst>
              <a:ext uri="{FF2B5EF4-FFF2-40B4-BE49-F238E27FC236}">
                <a16:creationId xmlns:a16="http://schemas.microsoft.com/office/drawing/2014/main" id="{CD0C78FC-ADF8-4CC3-9822-F14F24A6DEAF}"/>
              </a:ext>
            </a:extLst>
          </p:cNvPr>
          <p:cNvPicPr>
            <a:picLocks noChangeAspect="1"/>
          </p:cNvPicPr>
          <p:nvPr/>
        </p:nvPicPr>
        <p:blipFill rotWithShape="1">
          <a:blip r:embed="rId3">
            <a:duotone>
              <a:prstClr val="black"/>
              <a:schemeClr val="accent5">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Lst>
          </a:blip>
          <a:srcRect l="72093"/>
          <a:stretch/>
        </p:blipFill>
        <p:spPr>
          <a:xfrm rot="16200000">
            <a:off x="9780920" y="-497220"/>
            <a:ext cx="1913860" cy="2908300"/>
          </a:xfrm>
          <a:prstGeom prst="rect">
            <a:avLst/>
          </a:prstGeom>
        </p:spPr>
      </p:pic>
      <p:sp>
        <p:nvSpPr>
          <p:cNvPr id="18" name="Rectangle 11">
            <a:extLst>
              <a:ext uri="{FF2B5EF4-FFF2-40B4-BE49-F238E27FC236}">
                <a16:creationId xmlns:a16="http://schemas.microsoft.com/office/drawing/2014/main" id="{7C45AC5D-9DD3-354F-B051-B93E73B3894A}"/>
              </a:ext>
            </a:extLst>
          </p:cNvPr>
          <p:cNvSpPr>
            <a:spLocks noGrp="1" noRot="1" noMove="1" noResize="1" noEditPoints="1" noAdjustHandles="1" noChangeArrowheads="1" noChangeShapeType="1"/>
          </p:cNvSpPr>
          <p:nvPr/>
        </p:nvSpPr>
        <p:spPr>
          <a:xfrm>
            <a:off x="-2889" y="1913860"/>
            <a:ext cx="6085040" cy="4944140"/>
          </a:xfrm>
          <a:prstGeom prst="rect">
            <a:avLst/>
          </a:prstGeom>
          <a:solidFill>
            <a:srgbClr val="004D6C"/>
          </a:solidFill>
          <a:ln w="6350">
            <a:noFill/>
          </a:ln>
        </p:spPr>
        <p:txBody>
          <a:bodyPr lIns="0" tIns="0" rIns="0" bIns="0" rtlCol="0" anchor="ctr">
            <a:noAutofit/>
          </a:bodyPr>
          <a:lstStyle/>
          <a:p>
            <a:pPr marL="0" algn="ctr"/>
            <a:endParaRPr lang="da-DK" sz="1400" dirty="0" err="1">
              <a:solidFill>
                <a:schemeClr val="bg1"/>
              </a:solidFill>
            </a:endParaRPr>
          </a:p>
        </p:txBody>
      </p:sp>
      <p:sp>
        <p:nvSpPr>
          <p:cNvPr id="38" name="Rectangle 11">
            <a:extLst>
              <a:ext uri="{FF2B5EF4-FFF2-40B4-BE49-F238E27FC236}">
                <a16:creationId xmlns:a16="http://schemas.microsoft.com/office/drawing/2014/main" id="{FD12E3D4-ABE7-C149-A9EE-A076DB5753A8}"/>
              </a:ext>
            </a:extLst>
          </p:cNvPr>
          <p:cNvSpPr>
            <a:spLocks noGrp="1" noRot="1" noMove="1" noResize="1" noEditPoints="1" noAdjustHandles="1" noChangeArrowheads="1" noChangeShapeType="1"/>
          </p:cNvSpPr>
          <p:nvPr/>
        </p:nvSpPr>
        <p:spPr>
          <a:xfrm>
            <a:off x="6082150" y="1913860"/>
            <a:ext cx="6109849" cy="4944140"/>
          </a:xfrm>
          <a:prstGeom prst="rect">
            <a:avLst/>
          </a:prstGeom>
          <a:solidFill>
            <a:schemeClr val="accent5">
              <a:lumMod val="75000"/>
              <a:alpha val="80000"/>
            </a:schemeClr>
          </a:solidFill>
          <a:ln w="6350">
            <a:noFill/>
          </a:ln>
        </p:spPr>
        <p:txBody>
          <a:bodyPr lIns="0" tIns="0" rIns="0" bIns="0" rtlCol="0" anchor="ctr">
            <a:noAutofit/>
          </a:bodyPr>
          <a:lstStyle/>
          <a:p>
            <a:pPr marL="0" algn="ctr"/>
            <a:endParaRPr lang="da-DK" sz="1400" dirty="0" err="1">
              <a:solidFill>
                <a:schemeClr val="bg1"/>
              </a:solidFill>
            </a:endParaRPr>
          </a:p>
        </p:txBody>
      </p:sp>
      <p:sp>
        <p:nvSpPr>
          <p:cNvPr id="34" name="Tekstfelt 33">
            <a:extLst>
              <a:ext uri="{FF2B5EF4-FFF2-40B4-BE49-F238E27FC236}">
                <a16:creationId xmlns:a16="http://schemas.microsoft.com/office/drawing/2014/main" id="{AF9B20B2-59B8-3840-BF61-A73D7BAE5354}"/>
              </a:ext>
            </a:extLst>
          </p:cNvPr>
          <p:cNvSpPr txBox="1"/>
          <p:nvPr/>
        </p:nvSpPr>
        <p:spPr>
          <a:xfrm>
            <a:off x="6947210" y="-66907"/>
            <a:ext cx="0" cy="0"/>
          </a:xfrm>
          <a:prstGeom prst="rect">
            <a:avLst/>
          </a:prstGeom>
          <a:noFill/>
        </p:spPr>
        <p:txBody>
          <a:bodyPr wrap="none" lIns="0" tIns="0" rIns="0" bIns="0" rtlCol="0">
            <a:noAutofit/>
          </a:bodyPr>
          <a:lstStyle/>
          <a:p>
            <a:pPr algn="l"/>
            <a:endParaRPr lang="da-DK" sz="1200" dirty="0" err="1">
              <a:solidFill>
                <a:srgbClr val="004B6D"/>
              </a:solidFill>
            </a:endParaRPr>
          </a:p>
        </p:txBody>
      </p:sp>
      <p:sp>
        <p:nvSpPr>
          <p:cNvPr id="8" name="Title 5">
            <a:extLst>
              <a:ext uri="{FF2B5EF4-FFF2-40B4-BE49-F238E27FC236}">
                <a16:creationId xmlns:a16="http://schemas.microsoft.com/office/drawing/2014/main" id="{18D8F793-9262-3A45-A133-2C3E835F6B4A}"/>
              </a:ext>
            </a:extLst>
          </p:cNvPr>
          <p:cNvSpPr>
            <a:spLocks noGrp="1"/>
          </p:cNvSpPr>
          <p:nvPr>
            <p:ph type="title"/>
          </p:nvPr>
        </p:nvSpPr>
        <p:spPr>
          <a:xfrm>
            <a:off x="586799" y="504000"/>
            <a:ext cx="6765571" cy="720000"/>
          </a:xfrm>
        </p:spPr>
        <p:txBody>
          <a:bodyPr anchor="t" anchorCtr="0">
            <a:noAutofit/>
          </a:bodyPr>
          <a:lstStyle/>
          <a:p>
            <a:r>
              <a:rPr lang="en-GB" sz="4500" b="1" dirty="0">
                <a:solidFill>
                  <a:srgbClr val="004D6C"/>
                </a:solidFill>
              </a:rPr>
              <a:t>Call on Arctic research</a:t>
            </a:r>
            <a:endParaRPr lang="en-GB" sz="4500" dirty="0">
              <a:solidFill>
                <a:srgbClr val="004D6C"/>
              </a:solidFill>
              <a:latin typeface="Arial" panose="020B0604020202020204" pitchFamily="34" charset="0"/>
              <a:cs typeface="Arial" panose="020B0604020202020204" pitchFamily="34" charset="0"/>
            </a:endParaRPr>
          </a:p>
        </p:txBody>
      </p:sp>
      <p:sp>
        <p:nvSpPr>
          <p:cNvPr id="27" name="object 18">
            <a:extLst>
              <a:ext uri="{FF2B5EF4-FFF2-40B4-BE49-F238E27FC236}">
                <a16:creationId xmlns:a16="http://schemas.microsoft.com/office/drawing/2014/main" id="{1F04122B-BD8D-3D44-94A3-F4C63428720F}"/>
              </a:ext>
            </a:extLst>
          </p:cNvPr>
          <p:cNvSpPr txBox="1"/>
          <p:nvPr/>
        </p:nvSpPr>
        <p:spPr>
          <a:xfrm>
            <a:off x="586799" y="3010937"/>
            <a:ext cx="4924054" cy="3213700"/>
          </a:xfrm>
          <a:prstGeom prst="rect">
            <a:avLst/>
          </a:prstGeom>
        </p:spPr>
        <p:txBody>
          <a:bodyPr vert="horz" wrap="square" lIns="0" tIns="12700" rIns="0" bIns="0" rtlCol="0">
            <a:spAutoFit/>
          </a:bodyPr>
          <a:lstStyle/>
          <a:p>
            <a:r>
              <a:rPr lang="en-GB" sz="1600" dirty="0">
                <a:solidFill>
                  <a:schemeClr val="bg1"/>
                </a:solidFill>
                <a:latin typeface="Arial" panose="020B0604020202020204" pitchFamily="34" charset="0"/>
                <a:cs typeface="Arial" panose="020B0604020202020204" pitchFamily="34" charset="0"/>
              </a:rPr>
              <a:t>DFF emphasises that the text in the political agreement is broad, and that the call encompasses the possibility for research within and across all main research disciplines.</a:t>
            </a:r>
          </a:p>
          <a:p>
            <a:endParaRPr lang="en-GB" sz="1600" dirty="0">
              <a:solidFill>
                <a:schemeClr val="bg1"/>
              </a:solidFill>
              <a:latin typeface="Arial" panose="020B0604020202020204" pitchFamily="34" charset="0"/>
              <a:cs typeface="Arial" panose="020B0604020202020204" pitchFamily="34" charset="0"/>
            </a:endParaRPr>
          </a:p>
          <a:p>
            <a:r>
              <a:rPr lang="en-GB" sz="1600" dirty="0">
                <a:solidFill>
                  <a:schemeClr val="bg1"/>
                </a:solidFill>
                <a:latin typeface="Arial" panose="020B0604020202020204" pitchFamily="34" charset="0"/>
                <a:cs typeface="Arial" panose="020B0604020202020204" pitchFamily="34" charset="0"/>
              </a:rPr>
              <a:t>As a geographical starting point, DFF uses the definition of the </a:t>
            </a:r>
            <a:r>
              <a:rPr lang="en-GB" sz="1600" i="1" dirty="0">
                <a:solidFill>
                  <a:schemeClr val="bg1"/>
                </a:solidFill>
                <a:latin typeface="Arial" panose="020B0604020202020204" pitchFamily="34" charset="0"/>
                <a:cs typeface="Arial" panose="020B0604020202020204" pitchFamily="34" charset="0"/>
              </a:rPr>
              <a:t>Arctic from Arctic Monitoring &amp; Assessment Programme</a:t>
            </a:r>
            <a:r>
              <a:rPr lang="en-GB" sz="1600" dirty="0">
                <a:solidFill>
                  <a:schemeClr val="bg1"/>
                </a:solidFill>
                <a:latin typeface="Arial" panose="020B0604020202020204" pitchFamily="34" charset="0"/>
                <a:cs typeface="Arial" panose="020B0604020202020204" pitchFamily="34" charset="0"/>
              </a:rPr>
              <a:t> (AMAP), which spans the member countries of the Arctic Council, in which the Danish Realm (Rigsfællesskabet) is represented. Please be aware of section 1.6 in the Arctic Call for Proposals regarding applicants/participants from Russian (and Belarussian) institutions, etc.</a:t>
            </a:r>
          </a:p>
        </p:txBody>
      </p:sp>
      <p:sp>
        <p:nvSpPr>
          <p:cNvPr id="29" name="object 22">
            <a:extLst>
              <a:ext uri="{FF2B5EF4-FFF2-40B4-BE49-F238E27FC236}">
                <a16:creationId xmlns:a16="http://schemas.microsoft.com/office/drawing/2014/main" id="{2BCCB432-51F5-A046-BC4E-F162DACC32BB}"/>
              </a:ext>
            </a:extLst>
          </p:cNvPr>
          <p:cNvSpPr txBox="1"/>
          <p:nvPr/>
        </p:nvSpPr>
        <p:spPr>
          <a:xfrm>
            <a:off x="586799" y="2321077"/>
            <a:ext cx="4810329" cy="461665"/>
          </a:xfrm>
          <a:prstGeom prst="rect">
            <a:avLst/>
          </a:prstGeom>
        </p:spPr>
        <p:txBody>
          <a:bodyPr vert="horz" wrap="square" lIns="0" tIns="12700" rIns="0" bIns="0" rtlCol="0">
            <a:spAutoFit/>
          </a:bodyPr>
          <a:lstStyle/>
          <a:p>
            <a:pPr>
              <a:lnSpc>
                <a:spcPts val="3520"/>
              </a:lnSpc>
            </a:pPr>
            <a:r>
              <a:rPr lang="en-GB" sz="3600" b="1" spc="95" dirty="0">
                <a:solidFill>
                  <a:schemeClr val="bg1"/>
                </a:solidFill>
                <a:latin typeface="Arial" panose="020B0604020202020204" pitchFamily="34" charset="0"/>
                <a:cs typeface="Arial" panose="020B0604020202020204" pitchFamily="34" charset="0"/>
              </a:rPr>
              <a:t>Paragraph from call</a:t>
            </a:r>
            <a:endParaRPr lang="en-GB" sz="3600" b="1" dirty="0">
              <a:solidFill>
                <a:schemeClr val="bg1"/>
              </a:solidFill>
              <a:latin typeface="Arial" panose="020B0604020202020204" pitchFamily="34" charset="0"/>
              <a:cs typeface="Arial" panose="020B0604020202020204" pitchFamily="34" charset="0"/>
            </a:endParaRPr>
          </a:p>
        </p:txBody>
      </p:sp>
      <p:sp>
        <p:nvSpPr>
          <p:cNvPr id="16" name="object 18">
            <a:extLst>
              <a:ext uri="{FF2B5EF4-FFF2-40B4-BE49-F238E27FC236}">
                <a16:creationId xmlns:a16="http://schemas.microsoft.com/office/drawing/2014/main" id="{D790E019-A72F-344A-8F0F-1A9622395CDA}"/>
              </a:ext>
            </a:extLst>
          </p:cNvPr>
          <p:cNvSpPr txBox="1"/>
          <p:nvPr/>
        </p:nvSpPr>
        <p:spPr>
          <a:xfrm>
            <a:off x="6645072" y="3010937"/>
            <a:ext cx="5033972" cy="3152145"/>
          </a:xfrm>
          <a:prstGeom prst="rect">
            <a:avLst/>
          </a:prstGeom>
        </p:spPr>
        <p:txBody>
          <a:bodyPr vert="horz" wrap="square" lIns="0" tIns="12700" rIns="0" bIns="0" rtlCol="0">
            <a:spAutoFit/>
          </a:bodyPr>
          <a:lstStyle/>
          <a:p>
            <a:r>
              <a:rPr lang="en-GB" b="1" dirty="0">
                <a:solidFill>
                  <a:schemeClr val="bg1"/>
                </a:solidFill>
                <a:latin typeface="Arial" panose="020B0604020202020204" pitchFamily="34" charset="0"/>
                <a:cs typeface="Arial" panose="020B0604020202020204" pitchFamily="34" charset="0"/>
              </a:rPr>
              <a:t>2</a:t>
            </a:r>
            <a:r>
              <a:rPr lang="en-GB" b="1" baseline="30000" dirty="0">
                <a:solidFill>
                  <a:schemeClr val="bg1"/>
                </a:solidFill>
                <a:latin typeface="Arial" panose="020B0604020202020204" pitchFamily="34" charset="0"/>
                <a:cs typeface="Arial" panose="020B0604020202020204" pitchFamily="34" charset="0"/>
              </a:rPr>
              <a:t>nd</a:t>
            </a:r>
            <a:r>
              <a:rPr lang="en-GB" b="1" dirty="0">
                <a:solidFill>
                  <a:schemeClr val="bg1"/>
                </a:solidFill>
                <a:latin typeface="Arial" panose="020B0604020202020204" pitchFamily="34" charset="0"/>
                <a:cs typeface="Arial" panose="020B0604020202020204" pitchFamily="34" charset="0"/>
              </a:rPr>
              <a:t> and 3</a:t>
            </a:r>
            <a:r>
              <a:rPr lang="en-GB" b="1" baseline="30000" dirty="0">
                <a:solidFill>
                  <a:schemeClr val="bg1"/>
                </a:solidFill>
                <a:latin typeface="Arial" panose="020B0604020202020204" pitchFamily="34" charset="0"/>
                <a:cs typeface="Arial" panose="020B0604020202020204" pitchFamily="34" charset="0"/>
              </a:rPr>
              <a:t>rd</a:t>
            </a:r>
            <a:r>
              <a:rPr lang="en-GB" b="1" dirty="0">
                <a:solidFill>
                  <a:schemeClr val="bg1"/>
                </a:solidFill>
                <a:latin typeface="Arial" panose="020B0604020202020204" pitchFamily="34" charset="0"/>
                <a:cs typeface="Arial" panose="020B0604020202020204" pitchFamily="34" charset="0"/>
              </a:rPr>
              <a:t> paragraphs of the theme focus on:</a:t>
            </a:r>
          </a:p>
          <a:p>
            <a:endParaRPr lang="en-GB"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The theme is broad</a:t>
            </a:r>
          </a:p>
          <a:p>
            <a:pPr marL="285750" indent="-285750">
              <a:buFont typeface="Arial" panose="020B0604020202020204" pitchFamily="34" charset="0"/>
              <a:buChar char="•"/>
            </a:pPr>
            <a:endParaRPr lang="en-US" sz="8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Possible to apply within and across all research areas</a:t>
            </a:r>
          </a:p>
          <a:p>
            <a:pPr marL="285750" indent="-285750">
              <a:buFont typeface="Arial" panose="020B0604020202020204" pitchFamily="34" charset="0"/>
              <a:buChar char="•"/>
            </a:pPr>
            <a:endParaRPr lang="en-US" sz="8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DFF uses AMAP’s definition of the Arctic as a starting point (not the only possible definition)</a:t>
            </a:r>
          </a:p>
          <a:p>
            <a:pPr marL="285750" indent="-285750">
              <a:buFont typeface="Arial" panose="020B0604020202020204" pitchFamily="34" charset="0"/>
              <a:buChar char="•"/>
            </a:pPr>
            <a:endParaRPr lang="en-US" sz="8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Not possible to apply with applicants or </a:t>
            </a:r>
            <a:r>
              <a:rPr lang="en-US" dirty="0" err="1">
                <a:solidFill>
                  <a:schemeClr val="bg1"/>
                </a:solidFill>
                <a:latin typeface="Arial" panose="020B0604020202020204" pitchFamily="34" charset="0"/>
                <a:cs typeface="Arial" panose="020B0604020202020204" pitchFamily="34" charset="0"/>
              </a:rPr>
              <a:t>parti-cipants</a:t>
            </a:r>
            <a:r>
              <a:rPr lang="en-US" dirty="0">
                <a:solidFill>
                  <a:schemeClr val="bg1"/>
                </a:solidFill>
                <a:latin typeface="Arial" panose="020B0604020202020204" pitchFamily="34" charset="0"/>
                <a:cs typeface="Arial" panose="020B0604020202020204" pitchFamily="34" charset="0"/>
              </a:rPr>
              <a:t> employed at Russian or Belarusian institutions or for activities in these countries</a:t>
            </a:r>
          </a:p>
        </p:txBody>
      </p:sp>
      <p:sp>
        <p:nvSpPr>
          <p:cNvPr id="17" name="object 22">
            <a:extLst>
              <a:ext uri="{FF2B5EF4-FFF2-40B4-BE49-F238E27FC236}">
                <a16:creationId xmlns:a16="http://schemas.microsoft.com/office/drawing/2014/main" id="{D695C07A-CD21-CD44-9740-F1E10114B868}"/>
              </a:ext>
            </a:extLst>
          </p:cNvPr>
          <p:cNvSpPr txBox="1"/>
          <p:nvPr/>
        </p:nvSpPr>
        <p:spPr>
          <a:xfrm>
            <a:off x="6645072" y="2321076"/>
            <a:ext cx="4810329" cy="461665"/>
          </a:xfrm>
          <a:prstGeom prst="rect">
            <a:avLst/>
          </a:prstGeom>
        </p:spPr>
        <p:txBody>
          <a:bodyPr vert="horz" wrap="square" lIns="0" tIns="12700" rIns="0" bIns="0" rtlCol="0">
            <a:spAutoFit/>
          </a:bodyPr>
          <a:lstStyle/>
          <a:p>
            <a:pPr>
              <a:lnSpc>
                <a:spcPts val="3520"/>
              </a:lnSpc>
            </a:pPr>
            <a:r>
              <a:rPr lang="da-DK" sz="3600" b="1" spc="95" dirty="0">
                <a:solidFill>
                  <a:schemeClr val="bg1"/>
                </a:solidFill>
                <a:latin typeface="Arial" panose="020B0604020202020204" pitchFamily="34" charset="0"/>
                <a:cs typeface="Arial" panose="020B0604020202020204" pitchFamily="34" charset="0"/>
              </a:rPr>
              <a:t>Short summary</a:t>
            </a:r>
            <a:endParaRPr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3680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lede 11">
            <a:extLst>
              <a:ext uri="{FF2B5EF4-FFF2-40B4-BE49-F238E27FC236}">
                <a16:creationId xmlns:a16="http://schemas.microsoft.com/office/drawing/2014/main" id="{CD0C78FC-ADF8-4CC3-9822-F14F24A6DEAF}"/>
              </a:ext>
            </a:extLst>
          </p:cNvPr>
          <p:cNvPicPr>
            <a:picLocks noChangeAspect="1"/>
          </p:cNvPicPr>
          <p:nvPr/>
        </p:nvPicPr>
        <p:blipFill rotWithShape="1">
          <a:blip r:embed="rId3">
            <a:duotone>
              <a:prstClr val="black"/>
              <a:schemeClr val="accent5">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Lst>
          </a:blip>
          <a:srcRect l="72093"/>
          <a:stretch/>
        </p:blipFill>
        <p:spPr>
          <a:xfrm rot="16200000">
            <a:off x="9780920" y="-497220"/>
            <a:ext cx="1913860" cy="2908300"/>
          </a:xfrm>
          <a:prstGeom prst="rect">
            <a:avLst/>
          </a:prstGeom>
        </p:spPr>
      </p:pic>
      <p:sp>
        <p:nvSpPr>
          <p:cNvPr id="18" name="Rectangle 11">
            <a:extLst>
              <a:ext uri="{FF2B5EF4-FFF2-40B4-BE49-F238E27FC236}">
                <a16:creationId xmlns:a16="http://schemas.microsoft.com/office/drawing/2014/main" id="{7C45AC5D-9DD3-354F-B051-B93E73B3894A}"/>
              </a:ext>
            </a:extLst>
          </p:cNvPr>
          <p:cNvSpPr>
            <a:spLocks noGrp="1" noRot="1" noMove="1" noResize="1" noEditPoints="1" noAdjustHandles="1" noChangeArrowheads="1" noChangeShapeType="1"/>
          </p:cNvSpPr>
          <p:nvPr/>
        </p:nvSpPr>
        <p:spPr>
          <a:xfrm>
            <a:off x="-2889" y="1913860"/>
            <a:ext cx="6085040" cy="4944140"/>
          </a:xfrm>
          <a:prstGeom prst="rect">
            <a:avLst/>
          </a:prstGeom>
          <a:solidFill>
            <a:srgbClr val="004D6C"/>
          </a:solidFill>
          <a:ln w="6350">
            <a:noFill/>
          </a:ln>
        </p:spPr>
        <p:txBody>
          <a:bodyPr lIns="0" tIns="0" rIns="0" bIns="0" rtlCol="0" anchor="ctr">
            <a:noAutofit/>
          </a:bodyPr>
          <a:lstStyle/>
          <a:p>
            <a:pPr marL="0" algn="ctr"/>
            <a:endParaRPr lang="da-DK" sz="1400" dirty="0" err="1">
              <a:solidFill>
                <a:schemeClr val="bg1"/>
              </a:solidFill>
            </a:endParaRPr>
          </a:p>
        </p:txBody>
      </p:sp>
      <p:sp>
        <p:nvSpPr>
          <p:cNvPr id="38" name="Rectangle 11">
            <a:extLst>
              <a:ext uri="{FF2B5EF4-FFF2-40B4-BE49-F238E27FC236}">
                <a16:creationId xmlns:a16="http://schemas.microsoft.com/office/drawing/2014/main" id="{FD12E3D4-ABE7-C149-A9EE-A076DB5753A8}"/>
              </a:ext>
            </a:extLst>
          </p:cNvPr>
          <p:cNvSpPr>
            <a:spLocks noGrp="1" noRot="1" noMove="1" noResize="1" noEditPoints="1" noAdjustHandles="1" noChangeArrowheads="1" noChangeShapeType="1"/>
          </p:cNvSpPr>
          <p:nvPr/>
        </p:nvSpPr>
        <p:spPr>
          <a:xfrm>
            <a:off x="6082150" y="1913860"/>
            <a:ext cx="6109849" cy="4944140"/>
          </a:xfrm>
          <a:prstGeom prst="rect">
            <a:avLst/>
          </a:prstGeom>
          <a:solidFill>
            <a:schemeClr val="accent5">
              <a:lumMod val="75000"/>
              <a:alpha val="80000"/>
            </a:schemeClr>
          </a:solidFill>
          <a:ln w="6350">
            <a:noFill/>
          </a:ln>
        </p:spPr>
        <p:txBody>
          <a:bodyPr lIns="0" tIns="0" rIns="0" bIns="0" rtlCol="0" anchor="ctr">
            <a:noAutofit/>
          </a:bodyPr>
          <a:lstStyle/>
          <a:p>
            <a:pPr marL="0" algn="ctr"/>
            <a:endParaRPr lang="da-DK" sz="1400" dirty="0" err="1">
              <a:solidFill>
                <a:schemeClr val="bg1"/>
              </a:solidFill>
            </a:endParaRPr>
          </a:p>
        </p:txBody>
      </p:sp>
      <p:sp>
        <p:nvSpPr>
          <p:cNvPr id="34" name="Tekstfelt 33">
            <a:extLst>
              <a:ext uri="{FF2B5EF4-FFF2-40B4-BE49-F238E27FC236}">
                <a16:creationId xmlns:a16="http://schemas.microsoft.com/office/drawing/2014/main" id="{AF9B20B2-59B8-3840-BF61-A73D7BAE5354}"/>
              </a:ext>
            </a:extLst>
          </p:cNvPr>
          <p:cNvSpPr txBox="1"/>
          <p:nvPr/>
        </p:nvSpPr>
        <p:spPr>
          <a:xfrm>
            <a:off x="6947210" y="-66907"/>
            <a:ext cx="0" cy="0"/>
          </a:xfrm>
          <a:prstGeom prst="rect">
            <a:avLst/>
          </a:prstGeom>
          <a:noFill/>
        </p:spPr>
        <p:txBody>
          <a:bodyPr wrap="none" lIns="0" tIns="0" rIns="0" bIns="0" rtlCol="0">
            <a:noAutofit/>
          </a:bodyPr>
          <a:lstStyle/>
          <a:p>
            <a:pPr algn="l"/>
            <a:endParaRPr lang="da-DK" sz="1200" dirty="0" err="1">
              <a:solidFill>
                <a:srgbClr val="004B6D"/>
              </a:solidFill>
            </a:endParaRPr>
          </a:p>
        </p:txBody>
      </p:sp>
      <p:sp>
        <p:nvSpPr>
          <p:cNvPr id="8" name="Title 5">
            <a:extLst>
              <a:ext uri="{FF2B5EF4-FFF2-40B4-BE49-F238E27FC236}">
                <a16:creationId xmlns:a16="http://schemas.microsoft.com/office/drawing/2014/main" id="{18D8F793-9262-3A45-A133-2C3E835F6B4A}"/>
              </a:ext>
            </a:extLst>
          </p:cNvPr>
          <p:cNvSpPr>
            <a:spLocks noGrp="1"/>
          </p:cNvSpPr>
          <p:nvPr>
            <p:ph type="title"/>
          </p:nvPr>
        </p:nvSpPr>
        <p:spPr>
          <a:xfrm>
            <a:off x="586799" y="504000"/>
            <a:ext cx="6765571" cy="720000"/>
          </a:xfrm>
        </p:spPr>
        <p:txBody>
          <a:bodyPr anchor="t" anchorCtr="0">
            <a:noAutofit/>
          </a:bodyPr>
          <a:lstStyle/>
          <a:p>
            <a:r>
              <a:rPr lang="en-GB" sz="4500" b="1" dirty="0">
                <a:solidFill>
                  <a:srgbClr val="004D6C"/>
                </a:solidFill>
              </a:rPr>
              <a:t>Call on Arctic research</a:t>
            </a:r>
            <a:endParaRPr lang="en-GB" sz="4500" dirty="0">
              <a:solidFill>
                <a:srgbClr val="004D6C"/>
              </a:solidFill>
              <a:latin typeface="Arial" panose="020B0604020202020204" pitchFamily="34" charset="0"/>
              <a:cs typeface="Arial" panose="020B0604020202020204" pitchFamily="34" charset="0"/>
            </a:endParaRPr>
          </a:p>
        </p:txBody>
      </p:sp>
      <p:sp>
        <p:nvSpPr>
          <p:cNvPr id="27" name="object 18">
            <a:extLst>
              <a:ext uri="{FF2B5EF4-FFF2-40B4-BE49-F238E27FC236}">
                <a16:creationId xmlns:a16="http://schemas.microsoft.com/office/drawing/2014/main" id="{1F04122B-BD8D-3D44-94A3-F4C63428720F}"/>
              </a:ext>
            </a:extLst>
          </p:cNvPr>
          <p:cNvSpPr txBox="1"/>
          <p:nvPr/>
        </p:nvSpPr>
        <p:spPr>
          <a:xfrm>
            <a:off x="586799" y="3010937"/>
            <a:ext cx="4924054" cy="3059812"/>
          </a:xfrm>
          <a:prstGeom prst="rect">
            <a:avLst/>
          </a:prstGeom>
        </p:spPr>
        <p:txBody>
          <a:bodyPr vert="horz" wrap="square" lIns="0" tIns="12700" rIns="0" bIns="0" rtlCol="0">
            <a:spAutoFit/>
          </a:bodyPr>
          <a:lstStyle/>
          <a:p>
            <a:r>
              <a:rPr lang="en-GB" dirty="0">
                <a:solidFill>
                  <a:schemeClr val="bg1"/>
                </a:solidFill>
                <a:latin typeface="Arial" panose="020B0604020202020204" pitchFamily="34" charset="0"/>
                <a:cs typeface="Arial" panose="020B0604020202020204" pitchFamily="34" charset="0"/>
              </a:rPr>
              <a:t>DFF emphasises that all applications for this theme must include collaboration between researchers from at least two different research institutions. The research project’s applicant and Co-PI can, for example, be associated with different research institutions in Greenland, the Faroe Islands and/or Denmark. DFF encourages such collaborations, but DFF simultaneously emphasises that research projects without such forms of collaboration are not excluded from applying for this theme and obtaining a grant.</a:t>
            </a:r>
          </a:p>
        </p:txBody>
      </p:sp>
      <p:sp>
        <p:nvSpPr>
          <p:cNvPr id="29" name="object 22">
            <a:extLst>
              <a:ext uri="{FF2B5EF4-FFF2-40B4-BE49-F238E27FC236}">
                <a16:creationId xmlns:a16="http://schemas.microsoft.com/office/drawing/2014/main" id="{2BCCB432-51F5-A046-BC4E-F162DACC32BB}"/>
              </a:ext>
            </a:extLst>
          </p:cNvPr>
          <p:cNvSpPr txBox="1"/>
          <p:nvPr/>
        </p:nvSpPr>
        <p:spPr>
          <a:xfrm>
            <a:off x="586799" y="2321077"/>
            <a:ext cx="4810329" cy="461665"/>
          </a:xfrm>
          <a:prstGeom prst="rect">
            <a:avLst/>
          </a:prstGeom>
        </p:spPr>
        <p:txBody>
          <a:bodyPr vert="horz" wrap="square" lIns="0" tIns="12700" rIns="0" bIns="0" rtlCol="0">
            <a:spAutoFit/>
          </a:bodyPr>
          <a:lstStyle/>
          <a:p>
            <a:pPr>
              <a:lnSpc>
                <a:spcPts val="3520"/>
              </a:lnSpc>
            </a:pPr>
            <a:r>
              <a:rPr lang="en-GB" sz="3600" b="1" spc="95" dirty="0">
                <a:solidFill>
                  <a:schemeClr val="bg1"/>
                </a:solidFill>
                <a:latin typeface="Arial" panose="020B0604020202020204" pitchFamily="34" charset="0"/>
                <a:cs typeface="Arial" panose="020B0604020202020204" pitchFamily="34" charset="0"/>
              </a:rPr>
              <a:t>Paragraph from call</a:t>
            </a:r>
            <a:endParaRPr lang="en-GB" sz="3600" b="1" dirty="0">
              <a:solidFill>
                <a:schemeClr val="bg1"/>
              </a:solidFill>
              <a:latin typeface="Arial" panose="020B0604020202020204" pitchFamily="34" charset="0"/>
              <a:cs typeface="Arial" panose="020B0604020202020204" pitchFamily="34" charset="0"/>
            </a:endParaRPr>
          </a:p>
        </p:txBody>
      </p:sp>
      <p:sp>
        <p:nvSpPr>
          <p:cNvPr id="16" name="object 18">
            <a:extLst>
              <a:ext uri="{FF2B5EF4-FFF2-40B4-BE49-F238E27FC236}">
                <a16:creationId xmlns:a16="http://schemas.microsoft.com/office/drawing/2014/main" id="{D790E019-A72F-344A-8F0F-1A9622395CDA}"/>
              </a:ext>
            </a:extLst>
          </p:cNvPr>
          <p:cNvSpPr txBox="1"/>
          <p:nvPr/>
        </p:nvSpPr>
        <p:spPr>
          <a:xfrm>
            <a:off x="6645072" y="3010937"/>
            <a:ext cx="5063708" cy="3306033"/>
          </a:xfrm>
          <a:prstGeom prst="rect">
            <a:avLst/>
          </a:prstGeom>
        </p:spPr>
        <p:txBody>
          <a:bodyPr vert="horz" wrap="square" lIns="0" tIns="12700" rIns="0" bIns="0" rtlCol="0">
            <a:spAutoFit/>
          </a:bodyPr>
          <a:lstStyle/>
          <a:p>
            <a:r>
              <a:rPr lang="en-GB" b="1" dirty="0">
                <a:solidFill>
                  <a:schemeClr val="bg1"/>
                </a:solidFill>
                <a:latin typeface="Arial" panose="020B0604020202020204" pitchFamily="34" charset="0"/>
                <a:cs typeface="Arial" panose="020B0604020202020204" pitchFamily="34" charset="0"/>
              </a:rPr>
              <a:t>4</a:t>
            </a:r>
            <a:r>
              <a:rPr lang="en-GB" b="1" baseline="30000" dirty="0">
                <a:solidFill>
                  <a:schemeClr val="bg1"/>
                </a:solidFill>
                <a:latin typeface="Arial" panose="020B0604020202020204" pitchFamily="34" charset="0"/>
                <a:cs typeface="Arial" panose="020B0604020202020204" pitchFamily="34" charset="0"/>
              </a:rPr>
              <a:t>th</a:t>
            </a:r>
            <a:r>
              <a:rPr lang="en-GB" b="1" dirty="0">
                <a:solidFill>
                  <a:schemeClr val="bg1"/>
                </a:solidFill>
                <a:latin typeface="Arial" panose="020B0604020202020204" pitchFamily="34" charset="0"/>
                <a:cs typeface="Arial" panose="020B0604020202020204" pitchFamily="34" charset="0"/>
              </a:rPr>
              <a:t> paragraph of the theme focus on:</a:t>
            </a:r>
          </a:p>
          <a:p>
            <a:endParaRPr lang="en-GB"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a:solidFill>
                  <a:schemeClr val="bg1"/>
                </a:solidFill>
                <a:latin typeface="Arial" panose="020B0604020202020204" pitchFamily="34" charset="0"/>
                <a:cs typeface="Arial" panose="020B0604020202020204" pitchFamily="34" charset="0"/>
              </a:rPr>
              <a:t>Requirement:</a:t>
            </a:r>
            <a:r>
              <a:rPr lang="en-US" dirty="0">
                <a:solidFill>
                  <a:schemeClr val="bg1"/>
                </a:solidFill>
                <a:latin typeface="Arial" panose="020B0604020202020204" pitchFamily="34" charset="0"/>
                <a:cs typeface="Arial" panose="020B0604020202020204" pitchFamily="34" charset="0"/>
              </a:rPr>
              <a:t> Collaboration between researchers from at least two different research institutions</a:t>
            </a:r>
          </a:p>
          <a:p>
            <a:pPr marL="285750" indent="-285750">
              <a:buFont typeface="Arial" panose="020B0604020202020204" pitchFamily="34" charset="0"/>
              <a:buChar char="•"/>
            </a:pPr>
            <a:endParaRPr lang="en-US" sz="8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a:solidFill>
                  <a:schemeClr val="bg1"/>
                </a:solidFill>
                <a:latin typeface="Arial" panose="020B0604020202020204" pitchFamily="34" charset="0"/>
                <a:cs typeface="Arial" panose="020B0604020202020204" pitchFamily="34" charset="0"/>
              </a:rPr>
              <a:t>Requirement:</a:t>
            </a:r>
            <a:r>
              <a:rPr lang="en-US" dirty="0">
                <a:solidFill>
                  <a:schemeClr val="bg1"/>
                </a:solidFill>
                <a:latin typeface="Arial" panose="020B0604020202020204" pitchFamily="34" charset="0"/>
                <a:cs typeface="Arial" panose="020B0604020202020204" pitchFamily="34" charset="0"/>
              </a:rPr>
              <a:t> Co-PI must be included</a:t>
            </a:r>
          </a:p>
          <a:p>
            <a:pPr marL="285750" indent="-285750">
              <a:buFont typeface="Arial" panose="020B0604020202020204" pitchFamily="34" charset="0"/>
              <a:buChar char="•"/>
            </a:pPr>
            <a:endParaRPr lang="en-US" sz="8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DFF encourages projects where the applicant and Co-PI comes from different institutions in Greenland, the Faroe Islands and/or Denmark, but this is </a:t>
            </a:r>
            <a:r>
              <a:rPr lang="en-US" u="sng" dirty="0">
                <a:solidFill>
                  <a:schemeClr val="bg1"/>
                </a:solidFill>
                <a:latin typeface="Arial" panose="020B0604020202020204" pitchFamily="34" charset="0"/>
                <a:cs typeface="Arial" panose="020B0604020202020204" pitchFamily="34" charset="0"/>
              </a:rPr>
              <a:t>not</a:t>
            </a:r>
            <a:r>
              <a:rPr lang="en-US" dirty="0">
                <a:solidFill>
                  <a:schemeClr val="bg1"/>
                </a:solidFill>
                <a:latin typeface="Arial" panose="020B0604020202020204" pitchFamily="34" charset="0"/>
                <a:cs typeface="Arial" panose="020B0604020202020204" pitchFamily="34" charset="0"/>
              </a:rPr>
              <a:t> required (and also </a:t>
            </a:r>
            <a:r>
              <a:rPr lang="en-US" u="sng" dirty="0">
                <a:solidFill>
                  <a:schemeClr val="bg1"/>
                </a:solidFill>
                <a:latin typeface="Arial" panose="020B0604020202020204" pitchFamily="34" charset="0"/>
                <a:cs typeface="Arial" panose="020B0604020202020204" pitchFamily="34" charset="0"/>
              </a:rPr>
              <a:t>not</a:t>
            </a:r>
            <a:r>
              <a:rPr lang="en-US" dirty="0">
                <a:solidFill>
                  <a:schemeClr val="bg1"/>
                </a:solidFill>
                <a:latin typeface="Arial" panose="020B0604020202020204" pitchFamily="34" charset="0"/>
                <a:cs typeface="Arial" panose="020B0604020202020204" pitchFamily="34" charset="0"/>
              </a:rPr>
              <a:t> an assessment criterion)</a:t>
            </a:r>
          </a:p>
        </p:txBody>
      </p:sp>
      <p:sp>
        <p:nvSpPr>
          <p:cNvPr id="17" name="object 22">
            <a:extLst>
              <a:ext uri="{FF2B5EF4-FFF2-40B4-BE49-F238E27FC236}">
                <a16:creationId xmlns:a16="http://schemas.microsoft.com/office/drawing/2014/main" id="{D695C07A-CD21-CD44-9740-F1E10114B868}"/>
              </a:ext>
            </a:extLst>
          </p:cNvPr>
          <p:cNvSpPr txBox="1"/>
          <p:nvPr/>
        </p:nvSpPr>
        <p:spPr>
          <a:xfrm>
            <a:off x="6645072" y="2321076"/>
            <a:ext cx="4810329" cy="461665"/>
          </a:xfrm>
          <a:prstGeom prst="rect">
            <a:avLst/>
          </a:prstGeom>
        </p:spPr>
        <p:txBody>
          <a:bodyPr vert="horz" wrap="square" lIns="0" tIns="12700" rIns="0" bIns="0" rtlCol="0">
            <a:spAutoFit/>
          </a:bodyPr>
          <a:lstStyle/>
          <a:p>
            <a:pPr>
              <a:lnSpc>
                <a:spcPts val="3520"/>
              </a:lnSpc>
            </a:pPr>
            <a:r>
              <a:rPr lang="da-DK" sz="3600" b="1" spc="95" dirty="0">
                <a:solidFill>
                  <a:schemeClr val="bg1"/>
                </a:solidFill>
                <a:latin typeface="Arial" panose="020B0604020202020204" pitchFamily="34" charset="0"/>
                <a:cs typeface="Arial" panose="020B0604020202020204" pitchFamily="34" charset="0"/>
              </a:rPr>
              <a:t>Short summary</a:t>
            </a:r>
            <a:endParaRPr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4075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lede 11">
            <a:extLst>
              <a:ext uri="{FF2B5EF4-FFF2-40B4-BE49-F238E27FC236}">
                <a16:creationId xmlns:a16="http://schemas.microsoft.com/office/drawing/2014/main" id="{CD0C78FC-ADF8-4CC3-9822-F14F24A6DEAF}"/>
              </a:ext>
            </a:extLst>
          </p:cNvPr>
          <p:cNvPicPr>
            <a:picLocks noChangeAspect="1"/>
          </p:cNvPicPr>
          <p:nvPr/>
        </p:nvPicPr>
        <p:blipFill rotWithShape="1">
          <a:blip r:embed="rId3">
            <a:duotone>
              <a:prstClr val="black"/>
              <a:schemeClr val="accent5">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Lst>
          </a:blip>
          <a:srcRect l="72093"/>
          <a:stretch/>
        </p:blipFill>
        <p:spPr>
          <a:xfrm rot="16200000">
            <a:off x="9780920" y="-497220"/>
            <a:ext cx="1913860" cy="2908300"/>
          </a:xfrm>
          <a:prstGeom prst="rect">
            <a:avLst/>
          </a:prstGeom>
        </p:spPr>
      </p:pic>
      <p:sp>
        <p:nvSpPr>
          <p:cNvPr id="18" name="Rectangle 11">
            <a:extLst>
              <a:ext uri="{FF2B5EF4-FFF2-40B4-BE49-F238E27FC236}">
                <a16:creationId xmlns:a16="http://schemas.microsoft.com/office/drawing/2014/main" id="{7C45AC5D-9DD3-354F-B051-B93E73B3894A}"/>
              </a:ext>
            </a:extLst>
          </p:cNvPr>
          <p:cNvSpPr>
            <a:spLocks noGrp="1" noRot="1" noMove="1" noResize="1" noEditPoints="1" noAdjustHandles="1" noChangeArrowheads="1" noChangeShapeType="1"/>
          </p:cNvSpPr>
          <p:nvPr/>
        </p:nvSpPr>
        <p:spPr>
          <a:xfrm>
            <a:off x="-2889" y="1913860"/>
            <a:ext cx="6085040" cy="4944140"/>
          </a:xfrm>
          <a:prstGeom prst="rect">
            <a:avLst/>
          </a:prstGeom>
          <a:solidFill>
            <a:srgbClr val="004D6C"/>
          </a:solidFill>
          <a:ln w="6350">
            <a:noFill/>
          </a:ln>
        </p:spPr>
        <p:txBody>
          <a:bodyPr lIns="0" tIns="0" rIns="0" bIns="0" rtlCol="0" anchor="ctr">
            <a:noAutofit/>
          </a:bodyPr>
          <a:lstStyle/>
          <a:p>
            <a:pPr marL="0" algn="ctr"/>
            <a:endParaRPr lang="da-DK" sz="1400" dirty="0" err="1">
              <a:solidFill>
                <a:schemeClr val="bg1"/>
              </a:solidFill>
            </a:endParaRPr>
          </a:p>
        </p:txBody>
      </p:sp>
      <p:sp>
        <p:nvSpPr>
          <p:cNvPr id="38" name="Rectangle 11">
            <a:extLst>
              <a:ext uri="{FF2B5EF4-FFF2-40B4-BE49-F238E27FC236}">
                <a16:creationId xmlns:a16="http://schemas.microsoft.com/office/drawing/2014/main" id="{FD12E3D4-ABE7-C149-A9EE-A076DB5753A8}"/>
              </a:ext>
            </a:extLst>
          </p:cNvPr>
          <p:cNvSpPr>
            <a:spLocks noGrp="1" noRot="1" noMove="1" noResize="1" noEditPoints="1" noAdjustHandles="1" noChangeArrowheads="1" noChangeShapeType="1"/>
          </p:cNvSpPr>
          <p:nvPr/>
        </p:nvSpPr>
        <p:spPr>
          <a:xfrm>
            <a:off x="6082150" y="1913860"/>
            <a:ext cx="6109849" cy="4944140"/>
          </a:xfrm>
          <a:prstGeom prst="rect">
            <a:avLst/>
          </a:prstGeom>
          <a:solidFill>
            <a:schemeClr val="accent5">
              <a:lumMod val="75000"/>
              <a:alpha val="80000"/>
            </a:schemeClr>
          </a:solidFill>
          <a:ln w="6350">
            <a:noFill/>
          </a:ln>
        </p:spPr>
        <p:txBody>
          <a:bodyPr lIns="0" tIns="0" rIns="0" bIns="0" rtlCol="0" anchor="ctr">
            <a:noAutofit/>
          </a:bodyPr>
          <a:lstStyle/>
          <a:p>
            <a:pPr marL="0" algn="ctr"/>
            <a:endParaRPr lang="da-DK" sz="1400" dirty="0" err="1">
              <a:solidFill>
                <a:schemeClr val="bg1"/>
              </a:solidFill>
            </a:endParaRPr>
          </a:p>
        </p:txBody>
      </p:sp>
      <p:sp>
        <p:nvSpPr>
          <p:cNvPr id="34" name="Tekstfelt 33">
            <a:extLst>
              <a:ext uri="{FF2B5EF4-FFF2-40B4-BE49-F238E27FC236}">
                <a16:creationId xmlns:a16="http://schemas.microsoft.com/office/drawing/2014/main" id="{AF9B20B2-59B8-3840-BF61-A73D7BAE5354}"/>
              </a:ext>
            </a:extLst>
          </p:cNvPr>
          <p:cNvSpPr txBox="1"/>
          <p:nvPr/>
        </p:nvSpPr>
        <p:spPr>
          <a:xfrm>
            <a:off x="6947210" y="-66907"/>
            <a:ext cx="0" cy="0"/>
          </a:xfrm>
          <a:prstGeom prst="rect">
            <a:avLst/>
          </a:prstGeom>
          <a:noFill/>
        </p:spPr>
        <p:txBody>
          <a:bodyPr wrap="none" lIns="0" tIns="0" rIns="0" bIns="0" rtlCol="0">
            <a:noAutofit/>
          </a:bodyPr>
          <a:lstStyle/>
          <a:p>
            <a:pPr algn="l"/>
            <a:endParaRPr lang="da-DK" sz="1200" dirty="0" err="1">
              <a:solidFill>
                <a:srgbClr val="004B6D"/>
              </a:solidFill>
            </a:endParaRPr>
          </a:p>
        </p:txBody>
      </p:sp>
      <p:sp>
        <p:nvSpPr>
          <p:cNvPr id="8" name="Title 5">
            <a:extLst>
              <a:ext uri="{FF2B5EF4-FFF2-40B4-BE49-F238E27FC236}">
                <a16:creationId xmlns:a16="http://schemas.microsoft.com/office/drawing/2014/main" id="{18D8F793-9262-3A45-A133-2C3E835F6B4A}"/>
              </a:ext>
            </a:extLst>
          </p:cNvPr>
          <p:cNvSpPr>
            <a:spLocks noGrp="1"/>
          </p:cNvSpPr>
          <p:nvPr>
            <p:ph type="title"/>
          </p:nvPr>
        </p:nvSpPr>
        <p:spPr>
          <a:xfrm>
            <a:off x="586799" y="504000"/>
            <a:ext cx="6765571" cy="720000"/>
          </a:xfrm>
        </p:spPr>
        <p:txBody>
          <a:bodyPr anchor="t" anchorCtr="0">
            <a:noAutofit/>
          </a:bodyPr>
          <a:lstStyle/>
          <a:p>
            <a:r>
              <a:rPr lang="en-GB" sz="4500" b="1" dirty="0">
                <a:solidFill>
                  <a:srgbClr val="004D6C"/>
                </a:solidFill>
              </a:rPr>
              <a:t>Call on Arctic research</a:t>
            </a:r>
            <a:endParaRPr lang="en-GB" sz="4500" dirty="0">
              <a:solidFill>
                <a:srgbClr val="004D6C"/>
              </a:solidFill>
              <a:latin typeface="Arial" panose="020B0604020202020204" pitchFamily="34" charset="0"/>
              <a:cs typeface="Arial" panose="020B0604020202020204" pitchFamily="34" charset="0"/>
            </a:endParaRPr>
          </a:p>
        </p:txBody>
      </p:sp>
      <p:sp>
        <p:nvSpPr>
          <p:cNvPr id="27" name="object 18">
            <a:extLst>
              <a:ext uri="{FF2B5EF4-FFF2-40B4-BE49-F238E27FC236}">
                <a16:creationId xmlns:a16="http://schemas.microsoft.com/office/drawing/2014/main" id="{1F04122B-BD8D-3D44-94A3-F4C63428720F}"/>
              </a:ext>
            </a:extLst>
          </p:cNvPr>
          <p:cNvSpPr txBox="1"/>
          <p:nvPr/>
        </p:nvSpPr>
        <p:spPr>
          <a:xfrm>
            <a:off x="586799" y="3010937"/>
            <a:ext cx="4924054" cy="3459922"/>
          </a:xfrm>
          <a:prstGeom prst="rect">
            <a:avLst/>
          </a:prstGeom>
        </p:spPr>
        <p:txBody>
          <a:bodyPr vert="horz" wrap="square" lIns="0" tIns="12700" rIns="0" bIns="0" rtlCol="0">
            <a:spAutoFit/>
          </a:bodyPr>
          <a:lstStyle/>
          <a:p>
            <a:r>
              <a:rPr lang="en-US" sz="1600" dirty="0">
                <a:solidFill>
                  <a:schemeClr val="bg1"/>
                </a:solidFill>
                <a:latin typeface="Arial" panose="020B0604020202020204" pitchFamily="34" charset="0"/>
                <a:cs typeface="Arial" panose="020B0604020202020204" pitchFamily="34" charset="0"/>
              </a:rPr>
              <a:t>To ensure </a:t>
            </a:r>
            <a:r>
              <a:rPr lang="en-US" sz="1600" i="1" dirty="0">
                <a:solidFill>
                  <a:schemeClr val="bg1"/>
                </a:solidFill>
                <a:latin typeface="Arial" panose="020B0604020202020204" pitchFamily="34" charset="0"/>
                <a:cs typeface="Arial" panose="020B0604020202020204" pitchFamily="34" charset="0"/>
              </a:rPr>
              <a:t>research</a:t>
            </a:r>
            <a:r>
              <a:rPr lang="en-US" sz="1600" dirty="0">
                <a:solidFill>
                  <a:schemeClr val="bg1"/>
                </a:solidFill>
                <a:latin typeface="Arial" panose="020B0604020202020204" pitchFamily="34" charset="0"/>
                <a:cs typeface="Arial" panose="020B0604020202020204" pitchFamily="34" charset="0"/>
              </a:rPr>
              <a:t> capacity building, DFF requires that all applications include at least one PhD student or postdoctoral candidate as specified in the theme-specific requirements below. PhD students and/or postdoctoral scholarships in the research project can, for instance, be fully or partially associated with research institutions in the Arctic.</a:t>
            </a:r>
          </a:p>
          <a:p>
            <a:endParaRPr lang="en-US" sz="1600" dirty="0">
              <a:solidFill>
                <a:schemeClr val="bg1"/>
              </a:solidFill>
              <a:latin typeface="Arial" panose="020B0604020202020204" pitchFamily="34" charset="0"/>
              <a:cs typeface="Arial" panose="020B0604020202020204" pitchFamily="34" charset="0"/>
            </a:endParaRPr>
          </a:p>
          <a:p>
            <a:r>
              <a:rPr lang="en-US" sz="1600" dirty="0">
                <a:solidFill>
                  <a:schemeClr val="bg1"/>
                </a:solidFill>
                <a:latin typeface="Arial" panose="020B0604020202020204" pitchFamily="34" charset="0"/>
                <a:cs typeface="Arial" panose="020B0604020202020204" pitchFamily="34" charset="0"/>
              </a:rPr>
              <a:t>At the same time, DFF requires that all applications involve </a:t>
            </a:r>
            <a:r>
              <a:rPr lang="en-US" sz="1600" i="1" dirty="0">
                <a:solidFill>
                  <a:schemeClr val="bg1"/>
                </a:solidFill>
                <a:latin typeface="Arial" panose="020B0604020202020204" pitchFamily="34" charset="0"/>
                <a:cs typeface="Arial" panose="020B0604020202020204" pitchFamily="34" charset="0"/>
              </a:rPr>
              <a:t>general</a:t>
            </a:r>
            <a:r>
              <a:rPr lang="en-US" sz="1600" dirty="0">
                <a:solidFill>
                  <a:schemeClr val="bg1"/>
                </a:solidFill>
                <a:latin typeface="Arial" panose="020B0604020202020204" pitchFamily="34" charset="0"/>
                <a:cs typeface="Arial" panose="020B0604020202020204" pitchFamily="34" charset="0"/>
              </a:rPr>
              <a:t> capacity building in the Arctic by means of involvement of the local population and/or Indigenous Peoples as an integrated part of the collaboration on the individual research project, as specified in the theme-specific requirements below.</a:t>
            </a:r>
            <a:endParaRPr lang="en-GB" sz="1600" dirty="0">
              <a:solidFill>
                <a:schemeClr val="bg1"/>
              </a:solidFill>
              <a:latin typeface="Arial" panose="020B0604020202020204" pitchFamily="34" charset="0"/>
              <a:cs typeface="Arial" panose="020B0604020202020204" pitchFamily="34" charset="0"/>
            </a:endParaRPr>
          </a:p>
        </p:txBody>
      </p:sp>
      <p:sp>
        <p:nvSpPr>
          <p:cNvPr id="29" name="object 22">
            <a:extLst>
              <a:ext uri="{FF2B5EF4-FFF2-40B4-BE49-F238E27FC236}">
                <a16:creationId xmlns:a16="http://schemas.microsoft.com/office/drawing/2014/main" id="{2BCCB432-51F5-A046-BC4E-F162DACC32BB}"/>
              </a:ext>
            </a:extLst>
          </p:cNvPr>
          <p:cNvSpPr txBox="1"/>
          <p:nvPr/>
        </p:nvSpPr>
        <p:spPr>
          <a:xfrm>
            <a:off x="586799" y="2321077"/>
            <a:ext cx="4810329" cy="461665"/>
          </a:xfrm>
          <a:prstGeom prst="rect">
            <a:avLst/>
          </a:prstGeom>
        </p:spPr>
        <p:txBody>
          <a:bodyPr vert="horz" wrap="square" lIns="0" tIns="12700" rIns="0" bIns="0" rtlCol="0">
            <a:spAutoFit/>
          </a:bodyPr>
          <a:lstStyle/>
          <a:p>
            <a:pPr>
              <a:lnSpc>
                <a:spcPts val="3520"/>
              </a:lnSpc>
            </a:pPr>
            <a:r>
              <a:rPr lang="en-GB" sz="3600" b="1" spc="95" dirty="0">
                <a:solidFill>
                  <a:schemeClr val="bg1"/>
                </a:solidFill>
                <a:latin typeface="Arial" panose="020B0604020202020204" pitchFamily="34" charset="0"/>
                <a:cs typeface="Arial" panose="020B0604020202020204" pitchFamily="34" charset="0"/>
              </a:rPr>
              <a:t>Paragraph from call</a:t>
            </a:r>
            <a:endParaRPr lang="en-GB" sz="3600" b="1" dirty="0">
              <a:solidFill>
                <a:schemeClr val="bg1"/>
              </a:solidFill>
              <a:latin typeface="Arial" panose="020B0604020202020204" pitchFamily="34" charset="0"/>
              <a:cs typeface="Arial" panose="020B0604020202020204" pitchFamily="34" charset="0"/>
            </a:endParaRPr>
          </a:p>
        </p:txBody>
      </p:sp>
      <p:sp>
        <p:nvSpPr>
          <p:cNvPr id="16" name="object 18">
            <a:extLst>
              <a:ext uri="{FF2B5EF4-FFF2-40B4-BE49-F238E27FC236}">
                <a16:creationId xmlns:a16="http://schemas.microsoft.com/office/drawing/2014/main" id="{D790E019-A72F-344A-8F0F-1A9622395CDA}"/>
              </a:ext>
            </a:extLst>
          </p:cNvPr>
          <p:cNvSpPr txBox="1"/>
          <p:nvPr/>
        </p:nvSpPr>
        <p:spPr>
          <a:xfrm>
            <a:off x="6645072" y="3010937"/>
            <a:ext cx="5254654" cy="3783087"/>
          </a:xfrm>
          <a:prstGeom prst="rect">
            <a:avLst/>
          </a:prstGeom>
        </p:spPr>
        <p:txBody>
          <a:bodyPr vert="horz" wrap="square" lIns="0" tIns="12700" rIns="0" bIns="0" rtlCol="0">
            <a:spAutoFit/>
          </a:bodyPr>
          <a:lstStyle/>
          <a:p>
            <a:r>
              <a:rPr lang="en-GB" b="1" dirty="0">
                <a:solidFill>
                  <a:schemeClr val="bg1"/>
                </a:solidFill>
                <a:latin typeface="Arial" panose="020B0604020202020204" pitchFamily="34" charset="0"/>
                <a:cs typeface="Arial" panose="020B0604020202020204" pitchFamily="34" charset="0"/>
              </a:rPr>
              <a:t>5</a:t>
            </a:r>
            <a:r>
              <a:rPr lang="en-GB" b="1" baseline="30000" dirty="0">
                <a:solidFill>
                  <a:schemeClr val="bg1"/>
                </a:solidFill>
                <a:latin typeface="Arial" panose="020B0604020202020204" pitchFamily="34" charset="0"/>
                <a:cs typeface="Arial" panose="020B0604020202020204" pitchFamily="34" charset="0"/>
              </a:rPr>
              <a:t>th</a:t>
            </a:r>
            <a:r>
              <a:rPr lang="en-GB" b="1" dirty="0">
                <a:solidFill>
                  <a:schemeClr val="bg1"/>
                </a:solidFill>
                <a:latin typeface="Arial" panose="020B0604020202020204" pitchFamily="34" charset="0"/>
                <a:cs typeface="Arial" panose="020B0604020202020204" pitchFamily="34" charset="0"/>
              </a:rPr>
              <a:t> and 6</a:t>
            </a:r>
            <a:r>
              <a:rPr lang="en-GB" b="1" baseline="30000" dirty="0">
                <a:solidFill>
                  <a:schemeClr val="bg1"/>
                </a:solidFill>
                <a:latin typeface="Arial" panose="020B0604020202020204" pitchFamily="34" charset="0"/>
                <a:cs typeface="Arial" panose="020B0604020202020204" pitchFamily="34" charset="0"/>
              </a:rPr>
              <a:t>th</a:t>
            </a:r>
            <a:r>
              <a:rPr lang="en-GB" b="1" dirty="0">
                <a:solidFill>
                  <a:schemeClr val="bg1"/>
                </a:solidFill>
                <a:latin typeface="Arial" panose="020B0604020202020204" pitchFamily="34" charset="0"/>
                <a:cs typeface="Arial" panose="020B0604020202020204" pitchFamily="34" charset="0"/>
              </a:rPr>
              <a:t> paragraphs of the theme focus on:</a:t>
            </a:r>
          </a:p>
          <a:p>
            <a:endParaRPr lang="en-GB" sz="5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a:solidFill>
                  <a:schemeClr val="bg1"/>
                </a:solidFill>
                <a:latin typeface="Arial" panose="020B0604020202020204" pitchFamily="34" charset="0"/>
                <a:cs typeface="Arial" panose="020B0604020202020204" pitchFamily="34" charset="0"/>
              </a:rPr>
              <a:t>Requirement:</a:t>
            </a:r>
            <a:r>
              <a:rPr lang="en-US" dirty="0">
                <a:solidFill>
                  <a:schemeClr val="bg1"/>
                </a:solidFill>
                <a:latin typeface="Arial" panose="020B0604020202020204" pitchFamily="34" charset="0"/>
                <a:cs typeface="Arial" panose="020B0604020202020204" pitchFamily="34" charset="0"/>
              </a:rPr>
              <a:t> At least one PhD student or postdoctoral candidate in the project (</a:t>
            </a:r>
            <a:r>
              <a:rPr lang="en-US" i="1" dirty="0">
                <a:solidFill>
                  <a:schemeClr val="bg1"/>
                </a:solidFill>
                <a:latin typeface="Arial" panose="020B0604020202020204" pitchFamily="34" charset="0"/>
                <a:cs typeface="Arial" panose="020B0604020202020204" pitchFamily="34" charset="0"/>
              </a:rPr>
              <a:t>research</a:t>
            </a:r>
            <a:r>
              <a:rPr lang="en-US" dirty="0">
                <a:solidFill>
                  <a:schemeClr val="bg1"/>
                </a:solidFill>
                <a:latin typeface="Arial" panose="020B0604020202020204" pitchFamily="34" charset="0"/>
                <a:cs typeface="Arial" panose="020B0604020202020204" pitchFamily="34" charset="0"/>
              </a:rPr>
              <a:t> capacity building)</a:t>
            </a:r>
          </a:p>
          <a:p>
            <a:pPr marL="285750" indent="-285750">
              <a:buFont typeface="Arial" panose="020B0604020202020204" pitchFamily="34" charset="0"/>
              <a:buChar char="•"/>
            </a:pPr>
            <a:endParaRPr lang="en-US" sz="800" dirty="0">
              <a:solidFill>
                <a:schemeClr val="bg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Possible for PhDs and postdocs to be fully or partially associated with Arctic research institutions</a:t>
            </a:r>
          </a:p>
          <a:p>
            <a:pPr marL="285750" indent="-285750">
              <a:buFont typeface="Arial" panose="020B0604020202020204" pitchFamily="34" charset="0"/>
              <a:buChar char="•"/>
            </a:pPr>
            <a:endParaRPr lang="en-US" sz="8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a:solidFill>
                  <a:schemeClr val="bg1"/>
                </a:solidFill>
                <a:latin typeface="Arial" panose="020B0604020202020204" pitchFamily="34" charset="0"/>
                <a:cs typeface="Arial" panose="020B0604020202020204" pitchFamily="34" charset="0"/>
              </a:rPr>
              <a:t>Requirement:</a:t>
            </a:r>
            <a:r>
              <a:rPr lang="en-US" dirty="0">
                <a:solidFill>
                  <a:schemeClr val="bg1"/>
                </a:solidFill>
                <a:latin typeface="Arial" panose="020B0604020202020204" pitchFamily="34" charset="0"/>
                <a:cs typeface="Arial" panose="020B0604020202020204" pitchFamily="34" charset="0"/>
              </a:rPr>
              <a:t> Applications must include involvement of the local population and/or Indigenous Peoples as an integrated part of the project (</a:t>
            </a:r>
            <a:r>
              <a:rPr lang="en-US" i="1" dirty="0">
                <a:solidFill>
                  <a:schemeClr val="bg1"/>
                </a:solidFill>
                <a:latin typeface="Arial" panose="020B0604020202020204" pitchFamily="34" charset="0"/>
                <a:cs typeface="Arial" panose="020B0604020202020204" pitchFamily="34" charset="0"/>
              </a:rPr>
              <a:t>general</a:t>
            </a:r>
            <a:r>
              <a:rPr lang="en-US" dirty="0">
                <a:solidFill>
                  <a:schemeClr val="bg1"/>
                </a:solidFill>
                <a:latin typeface="Arial" panose="020B0604020202020204" pitchFamily="34" charset="0"/>
                <a:cs typeface="Arial" panose="020B0604020202020204" pitchFamily="34" charset="0"/>
              </a:rPr>
              <a:t> capacity building)</a:t>
            </a:r>
          </a:p>
          <a:p>
            <a:pPr marL="285750" indent="-285750">
              <a:buFont typeface="Arial" panose="020B0604020202020204" pitchFamily="34" charset="0"/>
              <a:buChar char="•"/>
            </a:pPr>
            <a:endParaRPr lang="en-US" sz="800" dirty="0">
              <a:solidFill>
                <a:schemeClr val="bg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This can be done in different ways</a:t>
            </a:r>
          </a:p>
        </p:txBody>
      </p:sp>
      <p:sp>
        <p:nvSpPr>
          <p:cNvPr id="17" name="object 22">
            <a:extLst>
              <a:ext uri="{FF2B5EF4-FFF2-40B4-BE49-F238E27FC236}">
                <a16:creationId xmlns:a16="http://schemas.microsoft.com/office/drawing/2014/main" id="{D695C07A-CD21-CD44-9740-F1E10114B868}"/>
              </a:ext>
            </a:extLst>
          </p:cNvPr>
          <p:cNvSpPr txBox="1"/>
          <p:nvPr/>
        </p:nvSpPr>
        <p:spPr>
          <a:xfrm>
            <a:off x="6645072" y="2321076"/>
            <a:ext cx="4810329" cy="461665"/>
          </a:xfrm>
          <a:prstGeom prst="rect">
            <a:avLst/>
          </a:prstGeom>
        </p:spPr>
        <p:txBody>
          <a:bodyPr vert="horz" wrap="square" lIns="0" tIns="12700" rIns="0" bIns="0" rtlCol="0">
            <a:spAutoFit/>
          </a:bodyPr>
          <a:lstStyle/>
          <a:p>
            <a:pPr>
              <a:lnSpc>
                <a:spcPts val="3520"/>
              </a:lnSpc>
            </a:pPr>
            <a:r>
              <a:rPr lang="da-DK" sz="3600" b="1" spc="95" dirty="0">
                <a:solidFill>
                  <a:schemeClr val="bg1"/>
                </a:solidFill>
                <a:latin typeface="Arial" panose="020B0604020202020204" pitchFamily="34" charset="0"/>
                <a:cs typeface="Arial" panose="020B0604020202020204" pitchFamily="34" charset="0"/>
              </a:rPr>
              <a:t>Short summary</a:t>
            </a:r>
            <a:endParaRPr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1932053"/>
      </p:ext>
    </p:extLst>
  </p:cSld>
  <p:clrMapOvr>
    <a:masterClrMapping/>
  </p:clrMapOvr>
</p:sld>
</file>

<file path=ppt/theme/theme1.xml><?xml version="1.0" encoding="utf-8"?>
<a:theme xmlns:a="http://schemas.openxmlformats.org/drawingml/2006/main" name="Default Theme_">
  <a:themeElements>
    <a:clrScheme name="Brugerdefineret 1">
      <a:dk1>
        <a:srgbClr val="000000"/>
      </a:dk1>
      <a:lt1>
        <a:srgbClr val="FFFFFF"/>
      </a:lt1>
      <a:dk2>
        <a:srgbClr val="696969"/>
      </a:dk2>
      <a:lt2>
        <a:srgbClr val="FEFFFF"/>
      </a:lt2>
      <a:accent1>
        <a:srgbClr val="163346"/>
      </a:accent1>
      <a:accent2>
        <a:srgbClr val="67AA9A"/>
      </a:accent2>
      <a:accent3>
        <a:srgbClr val="C3BAB0"/>
      </a:accent3>
      <a:accent4>
        <a:srgbClr val="C41A7F"/>
      </a:accent4>
      <a:accent5>
        <a:srgbClr val="2D668C"/>
      </a:accent5>
      <a:accent6>
        <a:srgbClr val="ED8B00"/>
      </a:accent6>
      <a:hlink>
        <a:srgbClr val="579C87"/>
      </a:hlink>
      <a:folHlink>
        <a:srgbClr val="579C87"/>
      </a:folHlink>
    </a:clrScheme>
    <a:fontScheme name="Plesn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6350">
          <a:noFill/>
        </a:ln>
      </a:spPr>
      <a:bodyPr lIns="0" tIns="0" rIns="0" bIns="0" rtlCol="0" anchor="ctr">
        <a:noAutofit/>
      </a:bodyPr>
      <a:lstStyle>
        <a:defPPr marL="0" algn="ctr">
          <a:defRPr sz="1400" dirty="0" err="1" smtClean="0">
            <a:solidFill>
              <a:schemeClr val="bg1"/>
            </a:solidFill>
          </a:defRPr>
        </a:defPPr>
      </a:lstStyle>
    </a:spDef>
    <a:lnDef>
      <a:spPr>
        <a:ln>
          <a:solidFill>
            <a:schemeClr val="tx2">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200" dirty="0" err="1" smtClean="0">
            <a:solidFill>
              <a:schemeClr val="accent1"/>
            </a:solidFill>
          </a:defRPr>
        </a:defPPr>
      </a:lstStyle>
    </a:txDef>
  </a:objectDefaults>
  <a:extraClrSchemeLst/>
  <a:extLst>
    <a:ext uri="{05A4C25C-085E-4340-85A3-A5531E510DB2}">
      <thm15:themeFamily xmlns:thm15="http://schemas.microsoft.com/office/thememl/2012/main" name="Default Theme_" id="{244BF36C-A402-4CF1-A0AF-5C10BA35330E}" vid="{34779C99-2E1B-4F40-9069-6B58EBC6A6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31241</TotalTime>
  <Words>2252</Words>
  <Application>Microsoft Office PowerPoint</Application>
  <PresentationFormat>Widescreen</PresentationFormat>
  <Paragraphs>195</Paragraphs>
  <Slides>17</Slides>
  <Notes>17</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17</vt:i4>
      </vt:variant>
    </vt:vector>
  </HeadingPairs>
  <TitlesOfParts>
    <vt:vector size="24" baseType="lpstr">
      <vt:lpstr>Arial</vt:lpstr>
      <vt:lpstr>Calibri</vt:lpstr>
      <vt:lpstr>Fira Sans Extra Condensed Medium</vt:lpstr>
      <vt:lpstr>Georgia</vt:lpstr>
      <vt:lpstr>Tahoma</vt:lpstr>
      <vt:lpstr>Verdana</vt:lpstr>
      <vt:lpstr>Default Theme_</vt:lpstr>
      <vt:lpstr>Q&amp;A SESSION ON DFF’S ARCTIC CALL FOR PROPOSALS 2025</vt:lpstr>
      <vt:lpstr>PowerPoint-præsentation</vt:lpstr>
      <vt:lpstr>Independent Research Fund Denmark (DFF)</vt:lpstr>
      <vt:lpstr>Call for Proposals</vt:lpstr>
      <vt:lpstr>Call for Proposals</vt:lpstr>
      <vt:lpstr>Call on Arctic research</vt:lpstr>
      <vt:lpstr>Call on Arctic research</vt:lpstr>
      <vt:lpstr>Call on Arctic research</vt:lpstr>
      <vt:lpstr>Call on Arctic research</vt:lpstr>
      <vt:lpstr>Call on Arctic research</vt:lpstr>
      <vt:lpstr>Call on Arctic research</vt:lpstr>
      <vt:lpstr>Call on Arctic research</vt:lpstr>
      <vt:lpstr>Call on Arctic research</vt:lpstr>
      <vt:lpstr>Project description and appendix</vt:lpstr>
      <vt:lpstr>Budget</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Michella Buss Sørensen - mbu</dc:creator>
  <cp:lastModifiedBy>Tobias Kjeldgaard</cp:lastModifiedBy>
  <cp:revision>536</cp:revision>
  <cp:lastPrinted>2025-05-09T09:43:54Z</cp:lastPrinted>
  <dcterms:created xsi:type="dcterms:W3CDTF">2023-03-03T07:55:01Z</dcterms:created>
  <dcterms:modified xsi:type="dcterms:W3CDTF">2025-05-19T12:13:30Z</dcterms:modified>
</cp:coreProperties>
</file>